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notesMasterIdLst>
    <p:notesMasterId r:id="rId20"/>
  </p:notesMasterIdLst>
  <p:sldIdLst>
    <p:sldId id="266" r:id="rId2"/>
    <p:sldId id="263" r:id="rId3"/>
    <p:sldId id="264" r:id="rId4"/>
    <p:sldId id="261" r:id="rId5"/>
    <p:sldId id="257" r:id="rId6"/>
    <p:sldId id="260" r:id="rId7"/>
    <p:sldId id="270" r:id="rId8"/>
    <p:sldId id="271" r:id="rId9"/>
    <p:sldId id="273" r:id="rId10"/>
    <p:sldId id="269" r:id="rId11"/>
    <p:sldId id="272" r:id="rId12"/>
    <p:sldId id="268" r:id="rId13"/>
    <p:sldId id="262" r:id="rId14"/>
    <p:sldId id="259" r:id="rId15"/>
    <p:sldId id="258" r:id="rId16"/>
    <p:sldId id="265" r:id="rId17"/>
    <p:sldId id="267" r:id="rId18"/>
    <p:sldId id="25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7"/>
    <p:restoredTop sz="94618"/>
  </p:normalViewPr>
  <p:slideViewPr>
    <p:cSldViewPr snapToGrid="0" snapToObjects="1">
      <p:cViewPr varScale="1">
        <p:scale>
          <a:sx n="74" d="100"/>
          <a:sy n="74" d="100"/>
        </p:scale>
        <p:origin x="72"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4EC701-BFBB-9C46-8FE4-9AD4243477F1}" type="datetimeFigureOut">
              <a:rPr lang="es-ES_tradnl" smtClean="0"/>
              <a:t>20/04/2018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B97EF-AD0F-8144-A22F-04A3675CB4BA}" type="slidenum">
              <a:rPr lang="es-ES_tradnl" smtClean="0"/>
              <a:t>‹Nº›</a:t>
            </a:fld>
            <a:endParaRPr lang="es-ES_tradnl"/>
          </a:p>
        </p:txBody>
      </p:sp>
    </p:spTree>
    <p:extLst>
      <p:ext uri="{BB962C8B-B14F-4D97-AF65-F5344CB8AC3E}">
        <p14:creationId xmlns:p14="http://schemas.microsoft.com/office/powerpoint/2010/main" val="139172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_tradnl"/>
              <a:t>Clic para editar título</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_tradnl"/>
              <a:t>Clic para editar título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4/20/2018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958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52647F38-B617-4D2F-AE0A-013F0C4D2C57}" type="datetimeFigureOut">
              <a:rPr lang="en-US" smtClean="0"/>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7799C9-84D9-46D2-A11E-BCF8A720529D}" type="slidenum">
              <a:rPr lang="en-US" smtClean="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_tradnl"/>
              <a:t>Clic para editar título</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7" name="Date Placeholder 6"/>
          <p:cNvSpPr>
            <a:spLocks noGrp="1"/>
          </p:cNvSpPr>
          <p:nvPr>
            <p:ph type="dt" sz="half" idx="10"/>
          </p:nvPr>
        </p:nvSpPr>
        <p:spPr/>
        <p:txBody>
          <a:bodyPr/>
          <a:lstStyle/>
          <a:p>
            <a:fld id="{B61BEF0D-F0BB-DE4B-95CE-6DB70DBA9567}" type="datetimeFigureOut">
              <a:rPr lang="en-US" smtClean="0"/>
              <a:pPr/>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8" name="Date Placeholder 7"/>
          <p:cNvSpPr>
            <a:spLocks noGrp="1"/>
          </p:cNvSpPr>
          <p:nvPr>
            <p:ph type="dt" sz="half" idx="10"/>
          </p:nvPr>
        </p:nvSpPr>
        <p:spPr/>
        <p:txBody>
          <a:bodyPr/>
          <a:lstStyle/>
          <a:p>
            <a:fld id="{05BFA754-D5C3-4E66-96A6-867B257F58DC}" type="datetimeFigureOut">
              <a:rPr lang="en-US" smtClean="0"/>
              <a:t>4/20/2018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D84065D-F351-4B03-BD91-D8A6B8D4B362}" type="slidenum">
              <a:rPr lang="en-US" smtClean="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7" name="Date Placeholder 6"/>
          <p:cNvSpPr>
            <a:spLocks noGrp="1"/>
          </p:cNvSpPr>
          <p:nvPr>
            <p:ph type="dt" sz="half" idx="10"/>
          </p:nvPr>
        </p:nvSpPr>
        <p:spPr/>
        <p:txBody>
          <a:bodyPr/>
          <a:lstStyle/>
          <a:p>
            <a:fld id="{B61BEF0D-F0BB-DE4B-95CE-6DB70DBA9567}" type="datetimeFigureOut">
              <a:rPr lang="en-US" smtClean="0"/>
              <a:pPr/>
              <a:t>4/20/2018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0" name="Title 9"/>
          <p:cNvSpPr>
            <a:spLocks noGrp="1"/>
          </p:cNvSpPr>
          <p:nvPr>
            <p:ph type="title"/>
          </p:nvPr>
        </p:nvSpPr>
        <p:spPr/>
        <p:txBody>
          <a:bodyPr/>
          <a:lstStyle/>
          <a:p>
            <a:r>
              <a:rPr lang="es-ES_tradnl"/>
              <a:t>Clic para editar título</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_tradnl"/>
              <a:t>Clic para editar título</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9" name="Date Placeholder 8"/>
          <p:cNvSpPr>
            <a:spLocks noGrp="1"/>
          </p:cNvSpPr>
          <p:nvPr>
            <p:ph type="dt" sz="half" idx="10"/>
          </p:nvPr>
        </p:nvSpPr>
        <p:spPr/>
        <p:txBody>
          <a:bodyPr/>
          <a:lstStyle/>
          <a:p>
            <a:fld id="{B61BEF0D-F0BB-DE4B-95CE-6DB70DBA9567}" type="datetimeFigureOut">
              <a:rPr lang="en-US" smtClean="0"/>
              <a:pPr/>
              <a:t>4/20/2018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_tradnl"/>
              <a:t>Clic para editar título</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agregarla</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61BEF0D-F0BB-DE4B-95CE-6DB70DBA9567}" type="datetimeFigureOut">
              <a:rPr lang="en-US" smtClean="0"/>
              <a:pPr/>
              <a:t>4/20/2018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61BEF0D-F0BB-DE4B-95CE-6DB70DBA9567}" type="datetimeFigureOut">
              <a:rPr lang="en-US" smtClean="0"/>
              <a:pPr/>
              <a:t>4/20/2018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0733628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6.xml"/><Relationship Id="rId18" Type="http://schemas.openxmlformats.org/officeDocument/2006/relationships/slide" Target="slide10.xml"/><Relationship Id="rId3" Type="http://schemas.openxmlformats.org/officeDocument/2006/relationships/slide" Target="slide18.xml"/><Relationship Id="rId7" Type="http://schemas.openxmlformats.org/officeDocument/2006/relationships/slide" Target="slide13.xml"/><Relationship Id="rId12" Type="http://schemas.openxmlformats.org/officeDocument/2006/relationships/slide" Target="slide5.xml"/><Relationship Id="rId17" Type="http://schemas.openxmlformats.org/officeDocument/2006/relationships/slide" Target="slide11.xml"/><Relationship Id="rId2" Type="http://schemas.openxmlformats.org/officeDocument/2006/relationships/image" Target="../media/image1.png"/><Relationship Id="rId16"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5.xml"/><Relationship Id="rId11" Type="http://schemas.openxmlformats.org/officeDocument/2006/relationships/slide" Target="slide3.xml"/><Relationship Id="rId5" Type="http://schemas.openxmlformats.org/officeDocument/2006/relationships/slide" Target="slide17.xml"/><Relationship Id="rId15" Type="http://schemas.openxmlformats.org/officeDocument/2006/relationships/slide" Target="slide7.xml"/><Relationship Id="rId10" Type="http://schemas.openxmlformats.org/officeDocument/2006/relationships/slide" Target="slide4.xml"/><Relationship Id="rId4" Type="http://schemas.openxmlformats.org/officeDocument/2006/relationships/slide" Target="slide16.xml"/><Relationship Id="rId9" Type="http://schemas.openxmlformats.org/officeDocument/2006/relationships/slide" Target="slide12.xml"/><Relationship Id="rId14" Type="http://schemas.openxmlformats.org/officeDocument/2006/relationships/slide" Target="slide8.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gif"/><Relationship Id="rId1" Type="http://schemas.openxmlformats.org/officeDocument/2006/relationships/slideLayout" Target="../slideLayouts/slideLayout1.xml"/><Relationship Id="rId5" Type="http://schemas.openxmlformats.org/officeDocument/2006/relationships/hyperlink" Target="http://internetaula.ning.com/group/quimica"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4" name="Agrupar 3"/>
          <p:cNvGrpSpPr/>
          <p:nvPr/>
        </p:nvGrpSpPr>
        <p:grpSpPr>
          <a:xfrm>
            <a:off x="447173" y="4423131"/>
            <a:ext cx="11312100" cy="2432333"/>
            <a:chOff x="379561" y="3859342"/>
            <a:chExt cx="11680167" cy="3027670"/>
          </a:xfrm>
        </p:grpSpPr>
        <p:sp>
          <p:nvSpPr>
            <p:cNvPr id="47" name="Esquina doblada 46"/>
            <p:cNvSpPr/>
            <p:nvPr/>
          </p:nvSpPr>
          <p:spPr>
            <a:xfrm>
              <a:off x="379561" y="3859342"/>
              <a:ext cx="11680167" cy="3027670"/>
            </a:xfrm>
            <a:prstGeom prst="foldedCorner">
              <a:avLst/>
            </a:prstGeom>
            <a:gradFill>
              <a:gsLst>
                <a:gs pos="0">
                  <a:srgbClr val="00B0F0">
                    <a:alpha val="40000"/>
                  </a:srgbClr>
                </a:gs>
                <a:gs pos="50000">
                  <a:srgbClr val="0070C0"/>
                </a:gs>
                <a:gs pos="100000">
                  <a:srgbClr val="00B050">
                    <a:tint val="23500"/>
                    <a:satMod val="160000"/>
                  </a:srgbClr>
                </a:gs>
              </a:gsLst>
              <a:lin ang="13500000" scaled="1"/>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_tradnl"/>
            </a:p>
          </p:txBody>
        </p:sp>
        <p:sp>
          <p:nvSpPr>
            <p:cNvPr id="30" name="Elipse 29">
              <a:hlinkClick r:id="rId3" action="ppaction://hlinksldjump"/>
            </p:cNvPr>
            <p:cNvSpPr/>
            <p:nvPr/>
          </p:nvSpPr>
          <p:spPr>
            <a:xfrm>
              <a:off x="7872531" y="3938171"/>
              <a:ext cx="3152027" cy="1016843"/>
            </a:xfrm>
            <a:prstGeom prst="ellipse">
              <a:avLst/>
            </a:prstGeom>
            <a:solidFill>
              <a:srgbClr val="0070C0"/>
            </a:solidFill>
            <a:ln>
              <a:noFill/>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b="1" dirty="0">
                  <a:solidFill>
                    <a:srgbClr val="FFFF00"/>
                  </a:solidFill>
                  <a:latin typeface="Chalkduster" charset="0"/>
                  <a:ea typeface="Chalkduster" charset="0"/>
                  <a:cs typeface="Chalkduster" charset="0"/>
                </a:rPr>
                <a:t>CULTURA CIENTÍFICA</a:t>
              </a:r>
              <a:endParaRPr lang="es-ES_tradnl" b="1" dirty="0">
                <a:solidFill>
                  <a:srgbClr val="FFFF00"/>
                </a:solidFill>
                <a:latin typeface="Chalkduster" charset="0"/>
                <a:ea typeface="Chalkduster" charset="0"/>
                <a:cs typeface="Chalkduster" charset="0"/>
              </a:endParaRPr>
            </a:p>
          </p:txBody>
        </p:sp>
        <p:sp>
          <p:nvSpPr>
            <p:cNvPr id="19" name="Elipse 18">
              <a:hlinkClick r:id="rId4" action="ppaction://hlinksldjump"/>
            </p:cNvPr>
            <p:cNvSpPr/>
            <p:nvPr/>
          </p:nvSpPr>
          <p:spPr>
            <a:xfrm>
              <a:off x="3140014" y="5735240"/>
              <a:ext cx="3380899" cy="1016843"/>
            </a:xfrm>
            <a:prstGeom prst="ellipse">
              <a:avLst/>
            </a:prstGeom>
            <a:solidFill>
              <a:srgbClr val="0070C0"/>
            </a:solidFill>
            <a:ln>
              <a:noFill/>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200" b="1" dirty="0">
                  <a:solidFill>
                    <a:srgbClr val="FFFF00"/>
                  </a:solidFill>
                  <a:latin typeface="Chalkduster" charset="0"/>
                  <a:ea typeface="Chalkduster" charset="0"/>
                  <a:cs typeface="Chalkduster" charset="0"/>
                </a:rPr>
                <a:t>ARTES ESCÉNICAS</a:t>
              </a:r>
            </a:p>
          </p:txBody>
        </p:sp>
        <p:sp>
          <p:nvSpPr>
            <p:cNvPr id="50" name="Elipse 49">
              <a:hlinkClick r:id="rId5" action="ppaction://hlinksldjump"/>
            </p:cNvPr>
            <p:cNvSpPr/>
            <p:nvPr/>
          </p:nvSpPr>
          <p:spPr>
            <a:xfrm>
              <a:off x="6610033" y="5728538"/>
              <a:ext cx="3020705" cy="1016843"/>
            </a:xfrm>
            <a:prstGeom prst="ellipse">
              <a:avLst/>
            </a:prstGeom>
            <a:solidFill>
              <a:srgbClr val="0070C0"/>
            </a:solidFill>
            <a:ln>
              <a:noFill/>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200" b="1" dirty="0">
                  <a:solidFill>
                    <a:srgbClr val="FFFF00"/>
                  </a:solidFill>
                  <a:latin typeface="Chalkduster" charset="0"/>
                  <a:ea typeface="Chalkduster" charset="0"/>
                  <a:cs typeface="Chalkduster" charset="0"/>
                </a:rPr>
                <a:t>FILOSOFÍA</a:t>
              </a:r>
            </a:p>
          </p:txBody>
        </p:sp>
        <p:sp>
          <p:nvSpPr>
            <p:cNvPr id="24" name="Elipse 23">
              <a:hlinkClick r:id="rId6" action="ppaction://hlinksldjump"/>
            </p:cNvPr>
            <p:cNvSpPr/>
            <p:nvPr/>
          </p:nvSpPr>
          <p:spPr>
            <a:xfrm>
              <a:off x="8893831" y="4976590"/>
              <a:ext cx="3020705" cy="1016843"/>
            </a:xfrm>
            <a:prstGeom prst="ellipse">
              <a:avLst/>
            </a:prstGeom>
            <a:solidFill>
              <a:srgbClr val="0070C0"/>
            </a:solidFill>
            <a:ln>
              <a:noFill/>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200" b="1" dirty="0">
                  <a:solidFill>
                    <a:srgbClr val="FFFF00"/>
                  </a:solidFill>
                  <a:latin typeface="Chalkduster" charset="0"/>
                  <a:ea typeface="Chalkduster" charset="0"/>
                  <a:cs typeface="Chalkduster" charset="0"/>
                </a:rPr>
                <a:t>CULTURA CLÁSICA</a:t>
              </a:r>
            </a:p>
          </p:txBody>
        </p:sp>
        <p:sp>
          <p:nvSpPr>
            <p:cNvPr id="27" name="Elipse 26">
              <a:hlinkClick r:id="rId7" action="ppaction://hlinksldjump"/>
            </p:cNvPr>
            <p:cNvSpPr/>
            <p:nvPr/>
          </p:nvSpPr>
          <p:spPr>
            <a:xfrm>
              <a:off x="532607" y="5136729"/>
              <a:ext cx="3176751" cy="1016843"/>
            </a:xfrm>
            <a:prstGeom prst="ellipse">
              <a:avLst/>
            </a:prstGeom>
            <a:solidFill>
              <a:srgbClr val="0070C0"/>
            </a:solidFill>
            <a:ln>
              <a:noFill/>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ES_tradnl" sz="2400" b="1" dirty="0">
                  <a:solidFill>
                    <a:srgbClr val="FFFF00"/>
                  </a:solidFill>
                  <a:latin typeface="Chalkduster" charset="0"/>
                  <a:ea typeface="Chalkduster" charset="0"/>
                  <a:cs typeface="Chalkduster" charset="0"/>
                </a:rPr>
                <a:t>MÚSICA</a:t>
              </a:r>
              <a:endParaRPr lang="es-ES_tradnl" sz="2000" b="1" dirty="0">
                <a:solidFill>
                  <a:srgbClr val="FFFF00"/>
                </a:solidFill>
                <a:latin typeface="Chalkduster" charset="0"/>
                <a:ea typeface="Chalkduster" charset="0"/>
                <a:cs typeface="Chalkduster" charset="0"/>
              </a:endParaRPr>
            </a:p>
          </p:txBody>
        </p:sp>
        <p:sp>
          <p:nvSpPr>
            <p:cNvPr id="33" name="Elipse 32">
              <a:hlinkClick r:id="rId8" action="ppaction://hlinksldjump"/>
            </p:cNvPr>
            <p:cNvSpPr/>
            <p:nvPr/>
          </p:nvSpPr>
          <p:spPr>
            <a:xfrm>
              <a:off x="1141195" y="3954193"/>
              <a:ext cx="3020705" cy="1168539"/>
            </a:xfrm>
            <a:prstGeom prst="ellipse">
              <a:avLst/>
            </a:prstGeom>
            <a:solidFill>
              <a:srgbClr val="0070C0"/>
            </a:solidFill>
            <a:ln>
              <a:noFill/>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ES_tradnl" sz="2200" b="1" dirty="0">
                  <a:solidFill>
                    <a:srgbClr val="FFFF00"/>
                  </a:solidFill>
                  <a:latin typeface="Chalkduster" charset="0"/>
                  <a:ea typeface="Chalkduster" charset="0"/>
                  <a:cs typeface="Chalkduster" charset="0"/>
                </a:rPr>
                <a:t>EDUCACIÓN PLÁSTICA</a:t>
              </a:r>
            </a:p>
          </p:txBody>
        </p:sp>
        <p:sp>
          <p:nvSpPr>
            <p:cNvPr id="13" name="Elipse 12">
              <a:hlinkClick r:id="rId9" action="ppaction://hlinksldjump"/>
            </p:cNvPr>
            <p:cNvSpPr/>
            <p:nvPr/>
          </p:nvSpPr>
          <p:spPr>
            <a:xfrm>
              <a:off x="4674179" y="4389432"/>
              <a:ext cx="3020705" cy="1016843"/>
            </a:xfrm>
            <a:prstGeom prst="ellipse">
              <a:avLst/>
            </a:prstGeom>
            <a:solidFill>
              <a:srgbClr val="0070C0"/>
            </a:solidFill>
            <a:ln>
              <a:noFill/>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solidFill>
                    <a:srgbClr val="FFFF00"/>
                  </a:solidFill>
                  <a:latin typeface="Chalkduster" charset="0"/>
                  <a:ea typeface="Chalkduster" charset="0"/>
                  <a:cs typeface="Chalkduster" charset="0"/>
                </a:rPr>
                <a:t>FRANCÉS</a:t>
              </a:r>
            </a:p>
          </p:txBody>
        </p:sp>
      </p:grpSp>
      <p:sp>
        <p:nvSpPr>
          <p:cNvPr id="14" name="Rectángulo 13"/>
          <p:cNvSpPr/>
          <p:nvPr/>
        </p:nvSpPr>
        <p:spPr>
          <a:xfrm>
            <a:off x="4750379" y="4628660"/>
            <a:ext cx="2944505" cy="461665"/>
          </a:xfrm>
          <a:prstGeom prst="rect">
            <a:avLst/>
          </a:prstGeom>
        </p:spPr>
        <p:txBody>
          <a:bodyPr wrap="square">
            <a:spAutoFit/>
          </a:bodyPr>
          <a:lstStyle/>
          <a:p>
            <a:pPr algn="ctr">
              <a:spcBef>
                <a:spcPts val="600"/>
              </a:spcBef>
              <a:spcAft>
                <a:spcPts val="600"/>
              </a:spcAft>
            </a:pPr>
            <a:endParaRPr lang="es-ES_tradnl" sz="2400" b="1" dirty="0">
              <a:solidFill>
                <a:srgbClr val="FF0000"/>
              </a:solidFill>
              <a:latin typeface="Chalkduster" charset="0"/>
              <a:ea typeface="Chalkduster" charset="0"/>
              <a:cs typeface="Chalkduster" charset="0"/>
            </a:endParaRPr>
          </a:p>
        </p:txBody>
      </p:sp>
      <p:grpSp>
        <p:nvGrpSpPr>
          <p:cNvPr id="6" name="Agrupar 5"/>
          <p:cNvGrpSpPr/>
          <p:nvPr/>
        </p:nvGrpSpPr>
        <p:grpSpPr>
          <a:xfrm>
            <a:off x="8813919" y="102342"/>
            <a:ext cx="2788885" cy="1967997"/>
            <a:chOff x="8813919" y="559558"/>
            <a:chExt cx="3100617" cy="2634018"/>
          </a:xfrm>
        </p:grpSpPr>
        <p:sp>
          <p:nvSpPr>
            <p:cNvPr id="48" name="Esquina doblada 47"/>
            <p:cNvSpPr/>
            <p:nvPr/>
          </p:nvSpPr>
          <p:spPr>
            <a:xfrm>
              <a:off x="8813919" y="559558"/>
              <a:ext cx="3100617" cy="2634018"/>
            </a:xfrm>
            <a:prstGeom prst="foldedCorner">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100000" b="100000"/>
              </a:path>
              <a:tileRect t="-100000" r="-100000"/>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_tradnl"/>
            </a:p>
          </p:txBody>
        </p:sp>
        <p:sp>
          <p:nvSpPr>
            <p:cNvPr id="45" name="Rectángulo redondeado 44">
              <a:hlinkClick r:id="rId10" action="ppaction://hlinksldjump"/>
            </p:cNvPr>
            <p:cNvSpPr/>
            <p:nvPr/>
          </p:nvSpPr>
          <p:spPr>
            <a:xfrm>
              <a:off x="8933717" y="1840248"/>
              <a:ext cx="2757944" cy="1035223"/>
            </a:xfrm>
            <a:prstGeom prst="roundRect">
              <a:avLst/>
            </a:prstGeom>
            <a:solidFill>
              <a:schemeClr val="accent1">
                <a:lumMod val="60000"/>
                <a:lumOff val="40000"/>
              </a:schemeClr>
            </a:solidFill>
            <a:ln>
              <a:solidFill>
                <a:schemeClr val="accent1">
                  <a:lumMod val="60000"/>
                  <a:lumOff val="40000"/>
                </a:schemeClr>
              </a:solidFill>
            </a:ln>
            <a:scene3d>
              <a:camera prst="orthographicFront"/>
              <a:lightRig rig="threePt" dir="t"/>
            </a:scene3d>
            <a:sp3d contourW="12700">
              <a:bevelT w="101600" prst="riblet"/>
              <a:bevelB w="139700" h="139700" prst="divot"/>
              <a:contourClr>
                <a:srgbClr val="FFC000"/>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s-ES_tradnl" sz="2000" b="1" dirty="0">
                  <a:solidFill>
                    <a:srgbClr val="FF0000"/>
                  </a:solidFill>
                  <a:latin typeface="Chalkduster" charset="0"/>
                  <a:ea typeface="Chalkduster" charset="0"/>
                  <a:cs typeface="Chalkduster" charset="0"/>
                </a:rPr>
                <a:t>VALORES ÉTICOS</a:t>
              </a:r>
              <a:endParaRPr lang="es-ES_tradnl" sz="1600" b="1" dirty="0">
                <a:solidFill>
                  <a:srgbClr val="FF0000"/>
                </a:solidFill>
                <a:latin typeface="Chalkduster" charset="0"/>
                <a:ea typeface="Chalkduster" charset="0"/>
                <a:cs typeface="Chalkduster" charset="0"/>
              </a:endParaRPr>
            </a:p>
          </p:txBody>
        </p:sp>
        <p:sp>
          <p:nvSpPr>
            <p:cNvPr id="42" name="Rectángulo redondeado 41"/>
            <p:cNvSpPr/>
            <p:nvPr/>
          </p:nvSpPr>
          <p:spPr>
            <a:xfrm>
              <a:off x="8936594" y="721690"/>
              <a:ext cx="2757944" cy="1035223"/>
            </a:xfrm>
            <a:prstGeom prst="roundRect">
              <a:avLst/>
            </a:prstGeom>
            <a:solidFill>
              <a:schemeClr val="accent1">
                <a:lumMod val="60000"/>
                <a:lumOff val="40000"/>
              </a:schemeClr>
            </a:solidFill>
            <a:ln>
              <a:solidFill>
                <a:schemeClr val="accent1">
                  <a:lumMod val="60000"/>
                  <a:lumOff val="40000"/>
                </a:schemeClr>
              </a:solidFill>
            </a:ln>
            <a:scene3d>
              <a:camera prst="orthographicFront"/>
              <a:lightRig rig="threePt" dir="t"/>
            </a:scene3d>
            <a:sp3d contourW="12700">
              <a:bevelT w="101600" prst="riblet"/>
              <a:bevelB w="139700" h="139700" prst="divot"/>
              <a:contourClr>
                <a:srgbClr val="FFC000"/>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s-ES_tradnl" sz="2000" b="1" dirty="0">
                  <a:solidFill>
                    <a:srgbClr val="FF0000"/>
                  </a:solidFill>
                  <a:latin typeface="Chalkduster" charset="0"/>
                  <a:ea typeface="Chalkduster" charset="0"/>
                  <a:cs typeface="Chalkduster" charset="0"/>
                </a:rPr>
                <a:t>RELIGIÓN</a:t>
              </a:r>
              <a:endParaRPr lang="es-ES_tradnl" sz="2400" b="1" dirty="0">
                <a:solidFill>
                  <a:srgbClr val="FF0000"/>
                </a:solidFill>
                <a:latin typeface="Chalkduster" charset="0"/>
                <a:ea typeface="Chalkduster" charset="0"/>
                <a:cs typeface="Chalkduster" charset="0"/>
              </a:endParaRPr>
            </a:p>
          </p:txBody>
        </p:sp>
      </p:grpSp>
      <p:grpSp>
        <p:nvGrpSpPr>
          <p:cNvPr id="5" name="Agrupar 4"/>
          <p:cNvGrpSpPr/>
          <p:nvPr/>
        </p:nvGrpSpPr>
        <p:grpSpPr>
          <a:xfrm>
            <a:off x="379561" y="88846"/>
            <a:ext cx="3467820" cy="1981493"/>
            <a:chOff x="379561" y="603214"/>
            <a:chExt cx="3137589" cy="2657617"/>
          </a:xfrm>
        </p:grpSpPr>
        <p:sp>
          <p:nvSpPr>
            <p:cNvPr id="2" name="Esquina doblada 1">
              <a:hlinkClick r:id="rId11" action="ppaction://hlinksldjump"/>
            </p:cNvPr>
            <p:cNvSpPr/>
            <p:nvPr/>
          </p:nvSpPr>
          <p:spPr>
            <a:xfrm>
              <a:off x="379561" y="603214"/>
              <a:ext cx="3137589" cy="2657617"/>
            </a:xfrm>
            <a:prstGeom prst="foldedCorner">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5" name="Rectángulo redondeado 34">
              <a:hlinkClick r:id="rId11" action="ppaction://hlinksldjump"/>
            </p:cNvPr>
            <p:cNvSpPr/>
            <p:nvPr/>
          </p:nvSpPr>
          <p:spPr>
            <a:xfrm>
              <a:off x="554598" y="768222"/>
              <a:ext cx="2757944" cy="1035223"/>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spcBef>
                  <a:spcPts val="600"/>
                </a:spcBef>
                <a:spcAft>
                  <a:spcPts val="600"/>
                </a:spcAft>
              </a:pPr>
              <a:r>
                <a:rPr lang="es-ES_tradnl" sz="2000" b="1" dirty="0">
                  <a:solidFill>
                    <a:srgbClr val="FF0000"/>
                  </a:solidFill>
                  <a:latin typeface="Chalkduster" charset="0"/>
                  <a:ea typeface="Chalkduster" charset="0"/>
                  <a:cs typeface="Chalkduster" charset="0"/>
                </a:rPr>
                <a:t>MATEMÁTICAS ACADÉMICAS</a:t>
              </a:r>
            </a:p>
          </p:txBody>
        </p:sp>
        <p:sp>
          <p:nvSpPr>
            <p:cNvPr id="39" name="Rectángulo redondeado 38">
              <a:hlinkClick r:id="rId11" action="ppaction://hlinksldjump"/>
            </p:cNvPr>
            <p:cNvSpPr/>
            <p:nvPr/>
          </p:nvSpPr>
          <p:spPr>
            <a:xfrm>
              <a:off x="554598" y="1904678"/>
              <a:ext cx="2757944" cy="1035223"/>
            </a:xfrm>
            <a:prstGeom prst="round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scene3d>
              <a:camera prst="orthographicFront"/>
              <a:lightRig rig="threePt" dir="t"/>
            </a:scene3d>
            <a:sp3d>
              <a:bevelT w="165100" prst="coolSlant"/>
            </a:sp3d>
          </p:spPr>
          <p:style>
            <a:lnRef idx="1">
              <a:schemeClr val="accent5"/>
            </a:lnRef>
            <a:fillRef idx="2">
              <a:schemeClr val="accent5"/>
            </a:fillRef>
            <a:effectRef idx="1">
              <a:schemeClr val="accent5"/>
            </a:effectRef>
            <a:fontRef idx="minor">
              <a:schemeClr val="dk1"/>
            </a:fontRef>
          </p:style>
          <p:txBody>
            <a:bodyPr rtlCol="0" anchor="ctr"/>
            <a:lstStyle/>
            <a:p>
              <a:pPr algn="ctr">
                <a:spcBef>
                  <a:spcPts val="600"/>
                </a:spcBef>
                <a:spcAft>
                  <a:spcPts val="600"/>
                </a:spcAft>
              </a:pPr>
              <a:r>
                <a:rPr lang="es-ES_tradnl" sz="2000" b="1" dirty="0">
                  <a:solidFill>
                    <a:srgbClr val="FF0000"/>
                  </a:solidFill>
                  <a:latin typeface="Chalkduster" charset="0"/>
                  <a:ea typeface="Chalkduster" charset="0"/>
                  <a:cs typeface="Chalkduster" charset="0"/>
                </a:rPr>
                <a:t>MATEMÁTICAS APLICADAS</a:t>
              </a:r>
            </a:p>
          </p:txBody>
        </p:sp>
      </p:grpSp>
      <p:sp>
        <p:nvSpPr>
          <p:cNvPr id="3" name="Redondear rectángulo de esquina diagonal 2">
            <a:hlinkClick r:id="rId12" action="ppaction://hlinksldjump"/>
          </p:cNvPr>
          <p:cNvSpPr/>
          <p:nvPr/>
        </p:nvSpPr>
        <p:spPr>
          <a:xfrm>
            <a:off x="171450" y="2157411"/>
            <a:ext cx="3923019" cy="542925"/>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_tradnl" sz="2000" dirty="0">
                <a:latin typeface="Chalkduster" charset="0"/>
                <a:ea typeface="Chalkduster" charset="0"/>
                <a:cs typeface="Chalkduster" charset="0"/>
              </a:rPr>
              <a:t>FÍSICA Y QUÍMICA</a:t>
            </a:r>
          </a:p>
        </p:txBody>
      </p:sp>
      <p:sp>
        <p:nvSpPr>
          <p:cNvPr id="22" name="Redondear rectángulo de esquina diagonal 21">
            <a:hlinkClick r:id="rId13" action="ppaction://hlinksldjump"/>
          </p:cNvPr>
          <p:cNvSpPr/>
          <p:nvPr/>
        </p:nvSpPr>
        <p:spPr>
          <a:xfrm>
            <a:off x="171450" y="2725074"/>
            <a:ext cx="3923019" cy="542925"/>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_tradnl" sz="2000" dirty="0">
                <a:latin typeface="Chalkduster" charset="0"/>
                <a:ea typeface="Chalkduster" charset="0"/>
                <a:cs typeface="Chalkduster" charset="0"/>
              </a:rPr>
              <a:t>BIOLOGÍA Y GEOLOGÍA</a:t>
            </a:r>
          </a:p>
        </p:txBody>
      </p:sp>
      <p:sp>
        <p:nvSpPr>
          <p:cNvPr id="23" name="Redondear rectángulo de esquina diagonal 22">
            <a:hlinkClick r:id="rId14" action="ppaction://hlinksldjump"/>
          </p:cNvPr>
          <p:cNvSpPr/>
          <p:nvPr/>
        </p:nvSpPr>
        <p:spPr>
          <a:xfrm>
            <a:off x="171450" y="3281984"/>
            <a:ext cx="3923019" cy="542925"/>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_tradnl" sz="2000" dirty="0">
                <a:latin typeface="Chalkduster" charset="0"/>
                <a:ea typeface="Chalkduster" charset="0"/>
                <a:cs typeface="Chalkduster" charset="0"/>
              </a:rPr>
              <a:t>ECONOMÍA</a:t>
            </a:r>
          </a:p>
        </p:txBody>
      </p:sp>
      <p:sp>
        <p:nvSpPr>
          <p:cNvPr id="25" name="Redondear rectángulo de esquina diagonal 24">
            <a:hlinkClick r:id="rId15" action="ppaction://hlinksldjump"/>
          </p:cNvPr>
          <p:cNvSpPr/>
          <p:nvPr/>
        </p:nvSpPr>
        <p:spPr>
          <a:xfrm>
            <a:off x="171450" y="3849647"/>
            <a:ext cx="3923019" cy="542925"/>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_tradnl" sz="2000" dirty="0">
                <a:latin typeface="Chalkduster" charset="0"/>
                <a:ea typeface="Chalkduster" charset="0"/>
                <a:cs typeface="Chalkduster" charset="0"/>
              </a:rPr>
              <a:t>LATÍN</a:t>
            </a:r>
          </a:p>
        </p:txBody>
      </p:sp>
      <p:sp>
        <p:nvSpPr>
          <p:cNvPr id="26" name="Redondear rectángulo de esquina diagonal 25">
            <a:hlinkClick r:id="rId16" action="ppaction://hlinksldjump"/>
          </p:cNvPr>
          <p:cNvSpPr/>
          <p:nvPr/>
        </p:nvSpPr>
        <p:spPr>
          <a:xfrm>
            <a:off x="8111976" y="2585468"/>
            <a:ext cx="3923019" cy="542925"/>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_tradnl" sz="2000" dirty="0">
                <a:latin typeface="Chalkduster" charset="0"/>
                <a:ea typeface="Chalkduster" charset="0"/>
                <a:cs typeface="Chalkduster" charset="0"/>
              </a:rPr>
              <a:t>TECNOLOGÍA</a:t>
            </a:r>
          </a:p>
        </p:txBody>
      </p:sp>
      <p:sp>
        <p:nvSpPr>
          <p:cNvPr id="28" name="Redondear rectángulo de esquina diagonal 27">
            <a:hlinkClick r:id="rId17" action="ppaction://hlinksldjump"/>
          </p:cNvPr>
          <p:cNvSpPr/>
          <p:nvPr/>
        </p:nvSpPr>
        <p:spPr>
          <a:xfrm>
            <a:off x="8111976" y="3153131"/>
            <a:ext cx="3923019" cy="542925"/>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_tradnl" sz="2000" dirty="0">
                <a:latin typeface="Chalkduster" charset="0"/>
                <a:ea typeface="Chalkduster" charset="0"/>
                <a:cs typeface="Chalkduster" charset="0"/>
              </a:rPr>
              <a:t>INICIAC. ACT. EMPRESA</a:t>
            </a:r>
          </a:p>
        </p:txBody>
      </p:sp>
      <p:sp>
        <p:nvSpPr>
          <p:cNvPr id="29" name="Redondear rectángulo de esquina diagonal 28">
            <a:hlinkClick r:id="rId18" action="ppaction://hlinksldjump"/>
          </p:cNvPr>
          <p:cNvSpPr/>
          <p:nvPr/>
        </p:nvSpPr>
        <p:spPr>
          <a:xfrm>
            <a:off x="8111976" y="3710041"/>
            <a:ext cx="3923019" cy="542925"/>
          </a:xfrm>
          <a:prstGeom prst="round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_tradnl" sz="2000" dirty="0">
                <a:latin typeface="Chalkduster" charset="0"/>
                <a:ea typeface="Chalkduster" charset="0"/>
                <a:cs typeface="Chalkduster" charset="0"/>
              </a:rPr>
              <a:t>CIENCIAS APLICADAS</a:t>
            </a:r>
          </a:p>
        </p:txBody>
      </p:sp>
      <p:sp>
        <p:nvSpPr>
          <p:cNvPr id="10" name="Elipse 9"/>
          <p:cNvSpPr/>
          <p:nvPr/>
        </p:nvSpPr>
        <p:spPr>
          <a:xfrm>
            <a:off x="3723745" y="289075"/>
            <a:ext cx="5090615" cy="3330054"/>
          </a:xfrm>
          <a:prstGeom prst="ellipse">
            <a:avLst/>
          </a:prstGeom>
          <a:gradFill>
            <a:gsLst>
              <a:gs pos="0">
                <a:schemeClr val="accent4"/>
              </a:gs>
              <a:gs pos="50000">
                <a:schemeClr val="accent4">
                  <a:lumMod val="60000"/>
                  <a:lumOff val="40000"/>
                </a:schemeClr>
              </a:gs>
              <a:gs pos="100000">
                <a:schemeClr val="accent4">
                  <a:lumMod val="20000"/>
                  <a:lumOff val="80000"/>
                </a:schemeClr>
              </a:gs>
            </a:gsLst>
            <a:lin ang="10800000" scaled="1"/>
          </a:gradFill>
          <a:ln>
            <a:noFill/>
          </a:ln>
          <a:effectLst>
            <a:innerShdw blurRad="63500" dist="101600" dir="18900000">
              <a:srgbClr val="C00000">
                <a:alpha val="50000"/>
              </a:srgb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s-ES_tradnl" sz="2400" b="1" dirty="0">
                <a:solidFill>
                  <a:srgbClr val="FFFF00"/>
                </a:solidFill>
                <a:latin typeface="Chalkduster" charset="0"/>
                <a:ea typeface="Chalkduster" charset="0"/>
                <a:cs typeface="Chalkduster" charset="0"/>
              </a:rPr>
              <a:t>CUARTO DE ESO</a:t>
            </a:r>
          </a:p>
          <a:p>
            <a:pPr algn="ctr">
              <a:spcBef>
                <a:spcPts val="600"/>
              </a:spcBef>
              <a:spcAft>
                <a:spcPts val="600"/>
              </a:spcAft>
            </a:pPr>
            <a:r>
              <a:rPr lang="es-ES_tradnl" sz="2800" b="1" dirty="0">
                <a:solidFill>
                  <a:srgbClr val="C00000"/>
                </a:solidFill>
                <a:latin typeface="Chalkduster" charset="0"/>
                <a:ea typeface="Chalkduster" charset="0"/>
                <a:cs typeface="Chalkduster" charset="0"/>
              </a:rPr>
              <a:t>MATERIAS OPTATIVAS</a:t>
            </a:r>
            <a:endParaRPr lang="es-ES_tradnl" b="1" dirty="0">
              <a:solidFill>
                <a:schemeClr val="tx1"/>
              </a:solidFill>
              <a:latin typeface="Chalkduster" charset="0"/>
              <a:ea typeface="Chalkduster" charset="0"/>
              <a:cs typeface="Chalkduster" charset="0"/>
            </a:endParaRPr>
          </a:p>
          <a:p>
            <a:pPr algn="ctr"/>
            <a:endParaRPr lang="es-ES_tradnl" b="1" dirty="0">
              <a:solidFill>
                <a:schemeClr val="tx1"/>
              </a:solidFill>
              <a:latin typeface="Chalkduster" charset="0"/>
              <a:ea typeface="Chalkduster" charset="0"/>
              <a:cs typeface="Chalkduster" charset="0"/>
            </a:endParaRPr>
          </a:p>
          <a:p>
            <a:pPr algn="ctr">
              <a:spcBef>
                <a:spcPts val="600"/>
              </a:spcBef>
              <a:spcAft>
                <a:spcPts val="600"/>
              </a:spcAft>
            </a:pPr>
            <a:r>
              <a:rPr lang="es-ES_tradnl" b="1" dirty="0">
                <a:solidFill>
                  <a:schemeClr val="tx1"/>
                </a:solidFill>
                <a:latin typeface="Chalkduster" charset="0"/>
                <a:ea typeface="Chalkduster" charset="0"/>
                <a:cs typeface="Chalkduster" charset="0"/>
              </a:rPr>
              <a:t>(Pulsa sobre la materia que quieras conocer) </a:t>
            </a:r>
            <a:endParaRPr lang="es-ES_tradnl" sz="2400" dirty="0">
              <a:solidFill>
                <a:schemeClr val="tx1"/>
              </a:solidFill>
            </a:endParaRPr>
          </a:p>
        </p:txBody>
      </p:sp>
    </p:spTree>
    <p:extLst>
      <p:ext uri="{BB962C8B-B14F-4D97-AF65-F5344CB8AC3E}">
        <p14:creationId xmlns:p14="http://schemas.microsoft.com/office/powerpoint/2010/main" val="12760107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6700" y="228600"/>
            <a:ext cx="11706764" cy="876300"/>
          </a:xfrm>
        </p:spPr>
        <p:txBody>
          <a:bodyPr>
            <a:normAutofit fontScale="90000"/>
          </a:bodyPr>
          <a:lstStyle/>
          <a:p>
            <a:r>
              <a:rPr lang="es-ES_tradnl" sz="2400" b="1"/>
              <a:t>CIENCIAS APLICADAS A LA ACTIVIDAD PROFESIONAL </a:t>
            </a:r>
            <a:r>
              <a:rPr lang="mr-IN" sz="2400" b="1" dirty="0"/>
              <a:t>–</a:t>
            </a:r>
            <a:r>
              <a:rPr lang="es-ES_tradnl" sz="2400" b="1" dirty="0"/>
              <a:t> 4º ESO</a:t>
            </a:r>
          </a:p>
        </p:txBody>
      </p:sp>
      <p:sp>
        <p:nvSpPr>
          <p:cNvPr id="3" name="Subtítulo 2"/>
          <p:cNvSpPr>
            <a:spLocks noGrp="1"/>
          </p:cNvSpPr>
          <p:nvPr>
            <p:ph type="subTitle" idx="1"/>
          </p:nvPr>
        </p:nvSpPr>
        <p:spPr>
          <a:xfrm>
            <a:off x="266700" y="1417858"/>
            <a:ext cx="11706764" cy="4906742"/>
          </a:xfrm>
        </p:spPr>
        <p:txBody>
          <a:bodyPr>
            <a:noAutofit/>
          </a:bodyPr>
          <a:lstStyle/>
          <a:p>
            <a:pPr algn="just"/>
            <a:r>
              <a:rPr lang="es-ES_tradnl" sz="2400" b="1" dirty="0">
                <a:solidFill>
                  <a:srgbClr val="FF0000"/>
                </a:solidFill>
              </a:rPr>
              <a:t>Las C.A. A. P. es una asignatura troncal de opción que desarrolla, desde un punto de vista práctico, el trabajo en laboratorio aplicado al estudio de diferentes campos, como son la preparación de disoluciones, separación y purificación de sustancias y su aplicación al estudio de los nutrientes y eliminación de microorganismos, el suelo y la contaminación.</a:t>
            </a:r>
          </a:p>
          <a:p>
            <a:pPr algn="just"/>
            <a:r>
              <a:rPr lang="es-ES_tradnl" sz="2400" b="1" dirty="0">
                <a:solidFill>
                  <a:srgbClr val="FF0000"/>
                </a:solidFill>
              </a:rPr>
              <a:t>Se desarrolla en tres grandes bloques que terminan en proyectos de investigación. El primer bloque abarca el método científico, los procedimientos utilizados en laboratorio, el estudio de disoluciones, alimentos y microorganismos. El segundo bloque afronta la contaminación tanto del suelo como del aire y el agua, cerrándose con la gestión sostenible del planeta. El último bloque trata las etapas y líneas de investigación, la I+D+I en el desarrollo de la sociedad. Es una asignatura eminentemente práctica.</a:t>
            </a:r>
          </a:p>
        </p:txBody>
      </p:sp>
      <p:sp>
        <p:nvSpPr>
          <p:cNvPr id="4" name="Llamada de flecha a la izquierda 3">
            <a:hlinkClick r:id="rId3" action="ppaction://hlinksldjump"/>
          </p:cNvPr>
          <p:cNvSpPr/>
          <p:nvPr/>
        </p:nvSpPr>
        <p:spPr>
          <a:xfrm>
            <a:off x="10558732" y="5766607"/>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2080209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7000" b="-7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6700" y="228599"/>
            <a:ext cx="11706764" cy="1243793"/>
          </a:xfrm>
        </p:spPr>
        <p:txBody>
          <a:bodyPr>
            <a:normAutofit fontScale="90000"/>
          </a:bodyPr>
          <a:lstStyle/>
          <a:p>
            <a:r>
              <a:rPr lang="es-ES_tradnl" sz="2400" b="1" dirty="0"/>
              <a:t>INICIACIÓN A LA </a:t>
            </a:r>
            <a:r>
              <a:rPr lang="es-ES_tradnl" sz="2400" b="1"/>
              <a:t>ACTIVIDAD EMPRENDEDORA Y EMPRESARIAL</a:t>
            </a:r>
            <a:br>
              <a:rPr lang="es-ES_tradnl" sz="2400" b="1"/>
            </a:br>
            <a:r>
              <a:rPr lang="es-ES_tradnl" sz="2400" b="1"/>
              <a:t>4º </a:t>
            </a:r>
            <a:r>
              <a:rPr lang="es-ES_tradnl" sz="2400" b="1" dirty="0"/>
              <a:t>ESO</a:t>
            </a:r>
          </a:p>
        </p:txBody>
      </p:sp>
      <p:sp>
        <p:nvSpPr>
          <p:cNvPr id="3" name="Subtítulo 2"/>
          <p:cNvSpPr>
            <a:spLocks noGrp="1"/>
          </p:cNvSpPr>
          <p:nvPr>
            <p:ph type="subTitle" idx="1"/>
          </p:nvPr>
        </p:nvSpPr>
        <p:spPr>
          <a:xfrm>
            <a:off x="857250" y="1790700"/>
            <a:ext cx="10687050" cy="3657600"/>
          </a:xfrm>
        </p:spPr>
        <p:txBody>
          <a:bodyPr>
            <a:noAutofit/>
          </a:bodyPr>
          <a:lstStyle/>
          <a:p>
            <a:pPr algn="just"/>
            <a:r>
              <a:rPr lang="es-ES_tradnl" sz="2400" b="1" dirty="0">
                <a:solidFill>
                  <a:srgbClr val="FF0000"/>
                </a:solidFill>
              </a:rPr>
              <a:t>Comprende un bloque denominado “Autonomía personal, liderazgo e innovación” en el que se desarrolla la figura del emprendedor desde diversos puntos de vista. Un segundo bloque denominado “Proyecto de empresa” que persigue el desarrollo y simulación de un negocio. En el tercer bloque denominado “Finanzas” se centra en el estudio de los diferentes aspectos básicos en la constitución real de una empresa, su dimensión económico-financiera o la determinación de la viabilidad de proyectos de negocio..</a:t>
            </a:r>
          </a:p>
        </p:txBody>
      </p:sp>
      <p:sp>
        <p:nvSpPr>
          <p:cNvPr id="4" name="Llamada de flecha a la izquierda 3">
            <a:hlinkClick r:id="rId3" action="ppaction://hlinksldjump"/>
          </p:cNvPr>
          <p:cNvSpPr/>
          <p:nvPr/>
        </p:nvSpPr>
        <p:spPr>
          <a:xfrm>
            <a:off x="10558732" y="5766607"/>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33772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537122" y="314593"/>
            <a:ext cx="6815669" cy="557744"/>
          </a:xfrm>
        </p:spPr>
        <p:txBody>
          <a:bodyPr>
            <a:normAutofit fontScale="90000"/>
          </a:bodyPr>
          <a:lstStyle/>
          <a:p>
            <a:r>
              <a:rPr lang="es-ES" sz="2400" b="1" dirty="0"/>
              <a:t>FRANCÉS </a:t>
            </a:r>
            <a:r>
              <a:rPr lang="mr-IN" sz="2400" b="1" dirty="0"/>
              <a:t>–</a:t>
            </a:r>
            <a:r>
              <a:rPr lang="es-ES_tradnl" sz="2400" b="1" dirty="0"/>
              <a:t> 3º ESO</a:t>
            </a:r>
          </a:p>
        </p:txBody>
      </p:sp>
      <p:sp>
        <p:nvSpPr>
          <p:cNvPr id="3" name="Subtítulo 2"/>
          <p:cNvSpPr>
            <a:spLocks noGrp="1"/>
          </p:cNvSpPr>
          <p:nvPr>
            <p:ph type="subTitle" idx="1"/>
          </p:nvPr>
        </p:nvSpPr>
        <p:spPr>
          <a:xfrm>
            <a:off x="396816" y="1017917"/>
            <a:ext cx="11576648" cy="5344216"/>
          </a:xfrm>
        </p:spPr>
        <p:txBody>
          <a:bodyPr>
            <a:noAutofit/>
          </a:bodyPr>
          <a:lstStyle/>
          <a:p>
            <a:pPr algn="just"/>
            <a:r>
              <a:rPr lang="es-ES_tradnl" sz="2200" b="1" dirty="0">
                <a:solidFill>
                  <a:schemeClr val="bg1"/>
                </a:solidFill>
              </a:rPr>
              <a:t>Los alumnos que han podido iniciarse a un segundo idioma en 1º y 2º de la ESO tienen la oportunidad de seguir ampliando sus conocimientos en francés. El francés es un idioma hablado en muchos países de nuestro entorno y que en un mundo globalizado nos distingue de forma particular.</a:t>
            </a:r>
          </a:p>
          <a:p>
            <a:pPr algn="just"/>
            <a:r>
              <a:rPr lang="es-ES_tradnl" sz="2200" b="1" dirty="0">
                <a:solidFill>
                  <a:schemeClr val="bg1"/>
                </a:solidFill>
              </a:rPr>
              <a:t>Esta materia es adecuada para cualquier alumno, sea cual sea la formación que quiera continuar en el futuro, puesto que tanto en Bachillerato (sobre todo en el de Humanidades) como en los Ciclos de Formación de Grado Medio y Superior (de familias muy diversas: hostelería y alojamientos, administración y empresa, etc.), un segundo idioma aporta capacidad de relacionarse a otros niveles; además abre puertas en el futuro y permite distinguirse en el mundo laboral.</a:t>
            </a:r>
          </a:p>
          <a:p>
            <a:pPr algn="just"/>
            <a:r>
              <a:rPr lang="es-ES_tradnl" sz="2200" b="1" dirty="0">
                <a:solidFill>
                  <a:schemeClr val="bg1"/>
                </a:solidFill>
              </a:rPr>
              <a:t>Hay que tener en cuenta que para poder elegir esta optativa en bachillerato hay que haberlo cursado en 3º y 4º ESO, si no el alumno deberá pasar una prueba que garantice que tiene el nivel adecuado para afrontarla con éxito.</a:t>
            </a:r>
          </a:p>
        </p:txBody>
      </p:sp>
      <p:sp>
        <p:nvSpPr>
          <p:cNvPr id="4" name="Llamada de flecha a la izquierda 3">
            <a:hlinkClick r:id="rId3" action="ppaction://hlinksldjump"/>
          </p:cNvPr>
          <p:cNvSpPr/>
          <p:nvPr/>
        </p:nvSpPr>
        <p:spPr>
          <a:xfrm>
            <a:off x="10110158" y="5645839"/>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176819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9664" y="277471"/>
            <a:ext cx="9609668" cy="749069"/>
          </a:xfrm>
        </p:spPr>
        <p:txBody>
          <a:bodyPr>
            <a:noAutofit/>
          </a:bodyPr>
          <a:lstStyle/>
          <a:p>
            <a:pPr algn="ctr"/>
            <a:r>
              <a:rPr lang="es-ES" sz="2800" b="1" dirty="0"/>
              <a:t>MÚSICA - 4</a:t>
            </a:r>
            <a:r>
              <a:rPr lang="es-ES_tradnl" sz="2800" b="1" dirty="0"/>
              <a:t>º ESO</a:t>
            </a:r>
          </a:p>
        </p:txBody>
      </p:sp>
      <p:sp>
        <p:nvSpPr>
          <p:cNvPr id="3" name="Subtítulo 2"/>
          <p:cNvSpPr>
            <a:spLocks noGrp="1"/>
          </p:cNvSpPr>
          <p:nvPr>
            <p:ph type="body" idx="1"/>
          </p:nvPr>
        </p:nvSpPr>
        <p:spPr>
          <a:xfrm>
            <a:off x="982930" y="1598070"/>
            <a:ext cx="9863136" cy="2909533"/>
          </a:xfrm>
        </p:spPr>
        <p:txBody>
          <a:bodyPr>
            <a:noAutofit/>
          </a:bodyPr>
          <a:lstStyle/>
          <a:p>
            <a:pPr algn="just"/>
            <a:r>
              <a:rPr lang="es-ES" sz="2400" b="1" dirty="0"/>
              <a:t>Se trata de una materia de tres horas semanales en la que los elementos musicales a trabajar se enfocarán desde un prisma práctico: vídeos, textos, partituras, audiciones, interpretación instrumental y/o vocal.</a:t>
            </a:r>
          </a:p>
          <a:p>
            <a:pPr algn="just"/>
            <a:r>
              <a:rPr lang="es-ES" sz="2400" b="1" dirty="0"/>
              <a:t>Los contenidos a impartir, pues, partirán de la práctica para analizar así los distintos aspectos musicales melódicos, rítmicos, formales, armónicos, estéticos, artísticos o históricos.</a:t>
            </a:r>
            <a:r>
              <a:rPr lang="es-ES_tradnl" sz="2400" b="1" dirty="0"/>
              <a:t> </a:t>
            </a:r>
          </a:p>
        </p:txBody>
      </p:sp>
      <p:sp>
        <p:nvSpPr>
          <p:cNvPr id="4" name="Llamada de flecha a la izquierda 3">
            <a:hlinkClick r:id="rId3" action="ppaction://hlinksldjump"/>
          </p:cNvPr>
          <p:cNvSpPr/>
          <p:nvPr/>
        </p:nvSpPr>
        <p:spPr>
          <a:xfrm>
            <a:off x="10265434" y="5732101"/>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2004836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t="-21000" b="-21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64941" y="227872"/>
            <a:ext cx="9609668" cy="749069"/>
          </a:xfrm>
        </p:spPr>
        <p:txBody>
          <a:bodyPr>
            <a:noAutofit/>
          </a:bodyPr>
          <a:lstStyle/>
          <a:p>
            <a:pPr algn="ctr"/>
            <a:r>
              <a:rPr lang="es-ES_tradnl" sz="2800" b="1" dirty="0"/>
              <a:t>EDUCACIÓN PLÁSTICA </a:t>
            </a:r>
            <a:r>
              <a:rPr lang="mr-IN" sz="2800" b="1" dirty="0"/>
              <a:t>–</a:t>
            </a:r>
            <a:r>
              <a:rPr lang="es-ES_tradnl" sz="2800" b="1" dirty="0"/>
              <a:t> 4º ESO</a:t>
            </a:r>
          </a:p>
        </p:txBody>
      </p:sp>
      <p:sp>
        <p:nvSpPr>
          <p:cNvPr id="3" name="Subtítulo 2"/>
          <p:cNvSpPr>
            <a:spLocks noGrp="1"/>
          </p:cNvSpPr>
          <p:nvPr>
            <p:ph type="body" idx="1"/>
          </p:nvPr>
        </p:nvSpPr>
        <p:spPr>
          <a:xfrm>
            <a:off x="266700" y="1148391"/>
            <a:ext cx="11706764" cy="5712996"/>
          </a:xfrm>
        </p:spPr>
        <p:txBody>
          <a:bodyPr>
            <a:noAutofit/>
          </a:bodyPr>
          <a:lstStyle/>
          <a:p>
            <a:r>
              <a:rPr lang="es-ES_tradnl" sz="2200" b="1" dirty="0"/>
              <a:t>La Educación Plástica, Visual y Audiovisual permite el desarrollo de todas las competencias, especialmente la conciencia y expresiones culturales, mediante el estudio de aspectos estéticos, culturales y artísticos; además, los alumnos explican, argumentan y exponen sus propios proyectos, de forma oral y escrita y por medio de exposiciones; potencian el pensamiento lógico y espacial y desarrollan destrezas que permiten utilizar diferentes herramientas tecnológicas. La competencia digital a través del uso de las TIC, con el objeto siempre de que el alumno se introduce en procesos creativos basados en la investigación y experimentación integrando su propia forma de expresión, todo lo cual le permite adquirir un mayor grado de autonomía y organización del tiempo y recursos. </a:t>
            </a:r>
          </a:p>
          <a:p>
            <a:r>
              <a:rPr lang="es-ES_tradnl" sz="2200" b="1" dirty="0"/>
              <a:t>Abre puertas para llegar con un mayor abanico de posibilidades en la elección del posible bachillerato. </a:t>
            </a:r>
          </a:p>
          <a:p>
            <a:r>
              <a:rPr lang="es-ES_tradnl" sz="2200" b="1" dirty="0"/>
              <a:t>Los contenidos de la asignatura se estructuran en cuatro bloques: Expresión plástica; Fundamentos del diseño; Dibujo técnico; Lenguaje audiovisual y multimedia.  </a:t>
            </a:r>
            <a:r>
              <a:rPr lang="es-ES_tradnl" sz="2200" b="1" dirty="0">
                <a:solidFill>
                  <a:srgbClr val="FF0000"/>
                </a:solidFill>
              </a:rPr>
              <a:t> </a:t>
            </a:r>
          </a:p>
        </p:txBody>
      </p:sp>
      <p:sp>
        <p:nvSpPr>
          <p:cNvPr id="4" name="Llamada de flecha a la izquierda 3">
            <a:hlinkClick r:id="rId3" action="ppaction://hlinksldjump"/>
          </p:cNvPr>
          <p:cNvSpPr/>
          <p:nvPr/>
        </p:nvSpPr>
        <p:spPr>
          <a:xfrm>
            <a:off x="10558732" y="5766607"/>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6823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14000" r="-14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9664" y="346483"/>
            <a:ext cx="9609668" cy="749069"/>
          </a:xfrm>
        </p:spPr>
        <p:txBody>
          <a:bodyPr>
            <a:noAutofit/>
          </a:bodyPr>
          <a:lstStyle/>
          <a:p>
            <a:pPr algn="ctr"/>
            <a:r>
              <a:rPr lang="es-ES_tradnl" sz="2800" b="1" dirty="0"/>
              <a:t>CULTURA CLÁSICA </a:t>
            </a:r>
            <a:r>
              <a:rPr lang="mr-IN" sz="2800" b="1" dirty="0"/>
              <a:t>–</a:t>
            </a:r>
            <a:r>
              <a:rPr lang="es-ES_tradnl" sz="2800" b="1" dirty="0"/>
              <a:t> 4º ESO</a:t>
            </a:r>
          </a:p>
        </p:txBody>
      </p:sp>
      <p:sp>
        <p:nvSpPr>
          <p:cNvPr id="3" name="Subtítulo 2"/>
          <p:cNvSpPr>
            <a:spLocks noGrp="1"/>
          </p:cNvSpPr>
          <p:nvPr>
            <p:ph type="body" idx="1"/>
          </p:nvPr>
        </p:nvSpPr>
        <p:spPr>
          <a:xfrm>
            <a:off x="800100" y="1733551"/>
            <a:ext cx="10325100" cy="3733800"/>
          </a:xfrm>
        </p:spPr>
        <p:txBody>
          <a:bodyPr>
            <a:noAutofit/>
          </a:bodyPr>
          <a:lstStyle/>
          <a:p>
            <a:pPr algn="just"/>
            <a:r>
              <a:rPr lang="es-ES_tradnl" sz="2400" b="1" dirty="0"/>
              <a:t>La Enseñanza Secundaria tiene como misión poner en contacto a los alumnos con los principales campos del saber, de la ciencia y de la actividad humana.</a:t>
            </a:r>
          </a:p>
          <a:p>
            <a:pPr algn="just"/>
            <a:r>
              <a:rPr lang="es-ES_tradnl" sz="2400" b="1" dirty="0"/>
              <a:t>El Mundo Clásico, es el origen de nuestra cultura en la mayor parte de sus manifestaciones, conocer su cultura favorece el acercamiento del alumno al mundo actual.</a:t>
            </a:r>
          </a:p>
          <a:p>
            <a:pPr algn="just"/>
            <a:r>
              <a:rPr lang="es-ES_tradnl" sz="2400" b="1" dirty="0"/>
              <a:t>Además, las lenguas clásicas facilitan el conocimiento de todas las lenguas modernas, así como del léxico científico y técnico.</a:t>
            </a:r>
          </a:p>
        </p:txBody>
      </p:sp>
      <p:sp>
        <p:nvSpPr>
          <p:cNvPr id="4" name="Llamada de flecha a la izquierda 3">
            <a:hlinkClick r:id="rId3" action="ppaction://hlinksldjump"/>
          </p:cNvPr>
          <p:cNvSpPr/>
          <p:nvPr/>
        </p:nvSpPr>
        <p:spPr>
          <a:xfrm>
            <a:off x="10541479" y="5852872"/>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298052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6000" r="-6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09664" y="622531"/>
            <a:ext cx="9609668" cy="749069"/>
          </a:xfrm>
        </p:spPr>
        <p:txBody>
          <a:bodyPr>
            <a:noAutofit/>
          </a:bodyPr>
          <a:lstStyle/>
          <a:p>
            <a:pPr algn="ctr"/>
            <a:r>
              <a:rPr lang="es-ES" sz="2800" b="1" dirty="0"/>
              <a:t>ARTES ESCÉNICAS  -  4º </a:t>
            </a:r>
            <a:r>
              <a:rPr lang="es-ES_tradnl" sz="2800" b="1" dirty="0"/>
              <a:t>ESO</a:t>
            </a:r>
          </a:p>
        </p:txBody>
      </p:sp>
      <p:sp>
        <p:nvSpPr>
          <p:cNvPr id="3" name="Subtítulo 2"/>
          <p:cNvSpPr>
            <a:spLocks noGrp="1"/>
          </p:cNvSpPr>
          <p:nvPr>
            <p:ph type="body" idx="1"/>
          </p:nvPr>
        </p:nvSpPr>
        <p:spPr>
          <a:xfrm>
            <a:off x="746976" y="2098527"/>
            <a:ext cx="10303098" cy="2293169"/>
          </a:xfrm>
          <a:solidFill>
            <a:schemeClr val="bg1">
              <a:alpha val="62000"/>
            </a:schemeClr>
          </a:solidFill>
        </p:spPr>
        <p:txBody>
          <a:bodyPr>
            <a:noAutofit/>
          </a:bodyPr>
          <a:lstStyle/>
          <a:p>
            <a:pPr algn="just"/>
            <a:r>
              <a:rPr lang="es-ES" sz="2400" b="1" dirty="0"/>
              <a:t>Se trata de una materia de tres horas semanales en la que se trabajarán distintos aspectos de las artes escénicas, desde una perspectiva práctica: el texto, el movimiento, el componente gestual, la dicción, la prosodia, la entonación, el vestuario, el maquillaje, el montaje, etc. Por todo ello, el aula de referencia será el Salón de Actos.</a:t>
            </a:r>
            <a:endParaRPr lang="es-ES_tradnl" sz="2400" b="1" dirty="0"/>
          </a:p>
        </p:txBody>
      </p:sp>
      <p:sp>
        <p:nvSpPr>
          <p:cNvPr id="4" name="Llamada de flecha a la izquierda 3">
            <a:hlinkClick r:id="rId3" action="ppaction://hlinksldjump"/>
          </p:cNvPr>
          <p:cNvSpPr/>
          <p:nvPr/>
        </p:nvSpPr>
        <p:spPr>
          <a:xfrm>
            <a:off x="10558732" y="5766607"/>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641422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89669" y="398244"/>
            <a:ext cx="10104676" cy="749069"/>
          </a:xfrm>
        </p:spPr>
        <p:txBody>
          <a:bodyPr>
            <a:noAutofit/>
          </a:bodyPr>
          <a:lstStyle/>
          <a:p>
            <a:pPr algn="ctr"/>
            <a:r>
              <a:rPr lang="es-ES_tradnl" sz="2800" b="1" dirty="0"/>
              <a:t>FILOSOFÍA  </a:t>
            </a:r>
            <a:r>
              <a:rPr lang="mr-IN" sz="2800" b="1" dirty="0"/>
              <a:t>–</a:t>
            </a:r>
            <a:r>
              <a:rPr lang="es-ES_tradnl" sz="2800" b="1" dirty="0"/>
              <a:t>  4º ESO</a:t>
            </a:r>
          </a:p>
        </p:txBody>
      </p:sp>
      <p:sp>
        <p:nvSpPr>
          <p:cNvPr id="3" name="Subtítulo 2"/>
          <p:cNvSpPr>
            <a:spLocks noGrp="1"/>
          </p:cNvSpPr>
          <p:nvPr>
            <p:ph type="body" idx="1"/>
          </p:nvPr>
        </p:nvSpPr>
        <p:spPr>
          <a:xfrm>
            <a:off x="1089670" y="1585464"/>
            <a:ext cx="10104676" cy="3824736"/>
          </a:xfrm>
        </p:spPr>
        <p:txBody>
          <a:bodyPr>
            <a:noAutofit/>
          </a:bodyPr>
          <a:lstStyle/>
          <a:p>
            <a:pPr algn="just"/>
            <a:r>
              <a:rPr lang="es-ES_tradnl" sz="2400" b="1" dirty="0"/>
              <a:t>En 1º de Bachillerato la asignatura de Filosofía es obligatoria en todas las modalidades de Bachillerato. Cursar esta optativa en 4º es una forma de ir tomando contacto y familiarizarse con las grandes preguntas que interesan desde siempre a todas las personas:</a:t>
            </a:r>
          </a:p>
          <a:p>
            <a:pPr algn="just"/>
            <a:r>
              <a:rPr lang="es-ES_tradnl" sz="2400" b="1" dirty="0"/>
              <a:t>¿quién soy yo?, ¿qué es el ser humano?, ¿qué es la realidad?, ¿es posible conocer el mundo?, ¿qué es lo justo?, ¿por qué existe el mal?, ¿existe la libertad?, ¿podemos cambiar el mundo?, ¿dónde está la belleza?, etc.</a:t>
            </a:r>
          </a:p>
        </p:txBody>
      </p:sp>
      <p:sp>
        <p:nvSpPr>
          <p:cNvPr id="4" name="Llamada de flecha a la izquierda 3">
            <a:hlinkClick r:id="rId3" action="ppaction://hlinksldjump"/>
          </p:cNvPr>
          <p:cNvSpPr/>
          <p:nvPr/>
        </p:nvSpPr>
        <p:spPr>
          <a:xfrm>
            <a:off x="10558732" y="5766607"/>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1879068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883318" y="119663"/>
            <a:ext cx="8425362" cy="1188720"/>
          </a:xfrm>
        </p:spPr>
        <p:txBody>
          <a:bodyPr>
            <a:noAutofit/>
          </a:bodyPr>
          <a:lstStyle/>
          <a:p>
            <a:r>
              <a:rPr lang="es-ES_tradnl" sz="2800" b="1" dirty="0"/>
              <a:t>CULTURA CIENTÍFICA  </a:t>
            </a:r>
            <a:r>
              <a:rPr lang="mr-IN" sz="2800" b="1" dirty="0"/>
              <a:t>–</a:t>
            </a:r>
            <a:r>
              <a:rPr lang="es-ES_tradnl" sz="2800" b="1" dirty="0"/>
              <a:t> </a:t>
            </a:r>
            <a:r>
              <a:rPr lang="es-ES_tradnl" b="1" dirty="0"/>
              <a:t> 4</a:t>
            </a:r>
            <a:r>
              <a:rPr lang="es-ES_tradnl" sz="2800" b="1" dirty="0"/>
              <a:t>º ESO</a:t>
            </a:r>
          </a:p>
        </p:txBody>
      </p:sp>
      <p:sp>
        <p:nvSpPr>
          <p:cNvPr id="3" name="Subtítulo 2"/>
          <p:cNvSpPr>
            <a:spLocks noGrp="1"/>
          </p:cNvSpPr>
          <p:nvPr>
            <p:ph idx="1"/>
          </p:nvPr>
        </p:nvSpPr>
        <p:spPr>
          <a:xfrm>
            <a:off x="323850" y="1433421"/>
            <a:ext cx="11649614" cy="5256515"/>
          </a:xfrm>
        </p:spPr>
        <p:txBody>
          <a:bodyPr>
            <a:noAutofit/>
          </a:bodyPr>
          <a:lstStyle/>
          <a:p>
            <a:pPr marL="0" indent="0" algn="just">
              <a:buNone/>
            </a:pPr>
            <a:r>
              <a:rPr lang="es-ES_tradnl" sz="2400" b="1" dirty="0"/>
              <a:t>Esta asignatura de opción trabaja en bloques los grandes retos que tiene la humanidad hoy en día. El primer bloque desarrolla el método científico en el que se trabajan las estrategias que se siguen en la investigación científica. Estos procedimientos de trabajo se aplicarán en el estudio de los otros cuatro bloques. El siguiente bloque aborda el estudio del universo desde los primeros astrónomos hasta los avances actuales. Se termina con el origen de la vida en la Tierra que enlaza con el siguiente bloque de salud y enfermedad. En este caso se profundiza en aquellas enfermedades más relevantes en el momento actual. El cuarto bloque afronta los problemas que ocasionan las actividades humanas en el medio ambiente y la gestión sostenible del planeta. El quinto y último aborda el estudio de los nuevos materiales, tanto naturales como artificiales, y las repercusiones ambientales de su consumo y generación de residuos. Es una asignatura que contribuye a la formación científica en los temas de mayor actualidad desde una metodología basada en la investigación. </a:t>
            </a:r>
            <a:endParaRPr lang="es-ES_tradnl" sz="2400" b="1" dirty="0">
              <a:solidFill>
                <a:schemeClr val="tx1"/>
              </a:solidFill>
            </a:endParaRPr>
          </a:p>
        </p:txBody>
      </p:sp>
      <p:sp>
        <p:nvSpPr>
          <p:cNvPr id="4" name="Llamada de flecha a la izquierda 3">
            <a:hlinkClick r:id="rId3" action="ppaction://hlinksldjump"/>
          </p:cNvPr>
          <p:cNvSpPr/>
          <p:nvPr/>
        </p:nvSpPr>
        <p:spPr>
          <a:xfrm>
            <a:off x="10558732" y="5766607"/>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1964995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07366" y="396814"/>
            <a:ext cx="11266098" cy="974787"/>
          </a:xfrm>
        </p:spPr>
        <p:txBody>
          <a:bodyPr>
            <a:noAutofit/>
          </a:bodyPr>
          <a:lstStyle/>
          <a:p>
            <a:pPr algn="ctr"/>
            <a:r>
              <a:rPr lang="es-ES_tradnl" sz="2800" b="1" dirty="0"/>
              <a:t>MATEMÁTICAS ACADÉMICAS vs. APLICADAS </a:t>
            </a:r>
            <a:r>
              <a:rPr lang="mr-IN" sz="2800" b="1" dirty="0"/>
              <a:t>–</a:t>
            </a:r>
            <a:r>
              <a:rPr lang="es-ES" sz="2800" b="1" dirty="0"/>
              <a:t> 4º </a:t>
            </a:r>
            <a:r>
              <a:rPr lang="es-ES_tradnl" sz="2800" b="1" dirty="0"/>
              <a:t>ESO</a:t>
            </a:r>
          </a:p>
        </p:txBody>
      </p:sp>
      <p:sp>
        <p:nvSpPr>
          <p:cNvPr id="3" name="Subtítulo 2"/>
          <p:cNvSpPr>
            <a:spLocks noGrp="1"/>
          </p:cNvSpPr>
          <p:nvPr>
            <p:ph type="body" idx="1"/>
          </p:nvPr>
        </p:nvSpPr>
        <p:spPr>
          <a:xfrm>
            <a:off x="828136" y="1676401"/>
            <a:ext cx="10524226" cy="3981449"/>
          </a:xfrm>
        </p:spPr>
        <p:txBody>
          <a:bodyPr>
            <a:noAutofit/>
          </a:bodyPr>
          <a:lstStyle/>
          <a:p>
            <a:r>
              <a:rPr lang="es-ES_tradnl" sz="2400" b="1" dirty="0">
                <a:solidFill>
                  <a:schemeClr val="bg1"/>
                </a:solidFill>
              </a:rPr>
              <a:t>Las matemáticas académicas están pensadas para acceder con garantías al bachillerato, mientras que las aplicadas están orientadas para acceder con más garantías a la formación profesional.</a:t>
            </a:r>
          </a:p>
          <a:p>
            <a:r>
              <a:rPr lang="es-ES_tradnl" sz="2400" b="1" dirty="0">
                <a:solidFill>
                  <a:schemeClr val="bg1"/>
                </a:solidFill>
              </a:rPr>
              <a:t>En las Matemáticas orientadas a las enseñanzas aplicadas de ESO se presta especial atención al valor extrínseco del conocimiento matemático. Los alumnos deben aprender a aplicar este conocimiento para comprender información y resolver problemas que se les presenten en su día a día, así como para solventar problemas sencillos referidos a otras disciplinas científicas u otros ámbitos del conocimiento.</a:t>
            </a:r>
          </a:p>
        </p:txBody>
      </p:sp>
      <p:sp>
        <p:nvSpPr>
          <p:cNvPr id="7" name="Llamada de flecha a la izquierda 6">
            <a:hlinkClick r:id="rId3" action="ppaction://hlinksldjump"/>
          </p:cNvPr>
          <p:cNvSpPr/>
          <p:nvPr/>
        </p:nvSpPr>
        <p:spPr>
          <a:xfrm>
            <a:off x="10110158" y="5438803"/>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392123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b="-12000"/>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42900" y="436793"/>
            <a:ext cx="11244262" cy="749069"/>
          </a:xfrm>
        </p:spPr>
        <p:txBody>
          <a:bodyPr>
            <a:noAutofit/>
          </a:bodyPr>
          <a:lstStyle/>
          <a:p>
            <a:pPr algn="ctr"/>
            <a:r>
              <a:rPr lang="es-ES_tradnl" sz="2800" b="1" dirty="0"/>
              <a:t>MATEMÁTICAS ACADÉMICAS vs. APLICADAS </a:t>
            </a:r>
            <a:r>
              <a:rPr lang="mr-IN" sz="2800" b="1" dirty="0"/>
              <a:t>–</a:t>
            </a:r>
            <a:r>
              <a:rPr lang="es-ES_tradnl" sz="2800" b="1" dirty="0"/>
              <a:t> 4º ESO</a:t>
            </a:r>
          </a:p>
        </p:txBody>
      </p:sp>
      <p:sp>
        <p:nvSpPr>
          <p:cNvPr id="5" name="Llamada de flecha a la izquierda 4">
            <a:hlinkClick r:id="rId3" action="ppaction://hlinksldjump"/>
          </p:cNvPr>
          <p:cNvSpPr/>
          <p:nvPr/>
        </p:nvSpPr>
        <p:spPr>
          <a:xfrm>
            <a:off x="9644332" y="5910384"/>
            <a:ext cx="2133600" cy="400110"/>
          </a:xfrm>
          <a:prstGeom prst="leftArrowCallout">
            <a:avLst>
              <a:gd name="adj1" fmla="val 25000"/>
              <a:gd name="adj2" fmla="val 25000"/>
              <a:gd name="adj3" fmla="val 112685"/>
              <a:gd name="adj4" fmla="val 64977"/>
            </a:avLst>
          </a:prstGeom>
          <a:scene3d>
            <a:camera prst="perspectiveContrastingRightFacing">
              <a:rot lat="623786" lon="18963663" rev="213210"/>
            </a:camera>
            <a:lightRig rig="threePt" dir="t"/>
          </a:scene3d>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es-ES_tradnl" sz="2000" b="1" dirty="0"/>
              <a:t>Siguiente</a:t>
            </a:r>
            <a:endParaRPr lang="es-ES_tradnl" b="1" dirty="0"/>
          </a:p>
        </p:txBody>
      </p:sp>
      <p:sp>
        <p:nvSpPr>
          <p:cNvPr id="4" name="Bocadillo nube: nube 3">
            <a:extLst>
              <a:ext uri="{FF2B5EF4-FFF2-40B4-BE49-F238E27FC236}">
                <a16:creationId xmlns:a16="http://schemas.microsoft.com/office/drawing/2014/main" id="{EBD454F5-F2BC-48E1-BC7D-4418B3585366}"/>
              </a:ext>
            </a:extLst>
          </p:cNvPr>
          <p:cNvSpPr/>
          <p:nvPr/>
        </p:nvSpPr>
        <p:spPr>
          <a:xfrm>
            <a:off x="6993228" y="1185862"/>
            <a:ext cx="5074276" cy="493889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“para poder cursar con garantías cualquier matemática de bachillerato, tanto las de ciencias (MATE I) como las matemáticas aplicadas a las ciencias sociales (MATE CCSS) a pesar de que la ley permite acceder desde cualquier itinerario, se debería tener superado cuarto curso de itinerario académico para poder garantizar un correcto seguimiento de la asignatura de Bachillerato”</a:t>
            </a:r>
          </a:p>
        </p:txBody>
      </p:sp>
      <p:sp>
        <p:nvSpPr>
          <p:cNvPr id="3" name="Subtítulo 2"/>
          <p:cNvSpPr>
            <a:spLocks noGrp="1"/>
          </p:cNvSpPr>
          <p:nvPr>
            <p:ph type="body" idx="1"/>
          </p:nvPr>
        </p:nvSpPr>
        <p:spPr>
          <a:xfrm>
            <a:off x="342899" y="1185862"/>
            <a:ext cx="6985179" cy="4938893"/>
          </a:xfrm>
        </p:spPr>
        <p:txBody>
          <a:bodyPr>
            <a:noAutofit/>
          </a:bodyPr>
          <a:lstStyle/>
          <a:p>
            <a:r>
              <a:rPr lang="es-ES_tradnl" b="1" dirty="0"/>
              <a:t>En 4º de la ESO la diferencia de contenidos se acentúa; en académicas se desarrollan más temas como son los sistemas de inecuaciones (tan útiles en los problemas de transporte hoy en día), se introduce la trigonometría y la geometría analítica, así como los conceptos de límite y derivada. </a:t>
            </a:r>
          </a:p>
          <a:p>
            <a:r>
              <a:rPr lang="es-ES_tradnl" b="1" dirty="0"/>
              <a:t>El alumnado que curse las Matemáticas orientadas a las enseñanzas académicas profundizará en el desarrollo de las habilidades de pensamiento matemático; concretamente en la capacidad de analizar e investigar, interpretar y comunicar matemáticamente diversos fenómenos y problemas en distintos contextos, así como de proporcionar soluciones prácticas a los mismos. También debe valorar las posibilidades de aplicación práctica del conocimiento matemático tanto para el enriquecimiento personal como para la valoración de su papel en el progreso de la humanidad. </a:t>
            </a:r>
          </a:p>
        </p:txBody>
      </p:sp>
    </p:spTree>
    <p:extLst>
      <p:ext uri="{BB962C8B-B14F-4D97-AF65-F5344CB8AC3E}">
        <p14:creationId xmlns:p14="http://schemas.microsoft.com/office/powerpoint/2010/main" val="666854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36000" b="-36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849431"/>
            <a:ext cx="6815669" cy="557744"/>
          </a:xfrm>
        </p:spPr>
        <p:txBody>
          <a:bodyPr>
            <a:normAutofit fontScale="90000"/>
          </a:bodyPr>
          <a:lstStyle/>
          <a:p>
            <a:r>
              <a:rPr lang="es-ES" sz="2400" b="1" dirty="0"/>
              <a:t>VALORES ÉTICOS</a:t>
            </a:r>
            <a:r>
              <a:rPr lang="es-ES_tradnl" sz="2400" b="1" dirty="0"/>
              <a:t>  -  ESO</a:t>
            </a:r>
          </a:p>
        </p:txBody>
      </p:sp>
      <p:sp>
        <p:nvSpPr>
          <p:cNvPr id="3" name="Subtítulo 2"/>
          <p:cNvSpPr>
            <a:spLocks noGrp="1"/>
          </p:cNvSpPr>
          <p:nvPr>
            <p:ph type="subTitle" idx="1"/>
          </p:nvPr>
        </p:nvSpPr>
        <p:spPr>
          <a:xfrm>
            <a:off x="2692398" y="1803986"/>
            <a:ext cx="6815669" cy="3423618"/>
          </a:xfrm>
        </p:spPr>
        <p:txBody>
          <a:bodyPr>
            <a:noAutofit/>
          </a:bodyPr>
          <a:lstStyle/>
          <a:p>
            <a:pPr algn="just"/>
            <a:r>
              <a:rPr lang="es-ES_tradnl" sz="2400" b="1" dirty="0">
                <a:solidFill>
                  <a:schemeClr val="bg1"/>
                </a:solidFill>
              </a:rPr>
              <a:t>Los valores éticos guían nuestra conducta y nos definen como humanos. En esta optativa reflexionamos acerca de la dignidad de las personas, la libertad y la responsabilidad, los derechos humanos, así como valores como la solidaridad, la honestidad, la lealtad, etc. que hacen que nuestra vida personal sea más plena y nuestra convivencia, más armónica y pacífica.</a:t>
            </a:r>
          </a:p>
        </p:txBody>
      </p:sp>
      <p:sp>
        <p:nvSpPr>
          <p:cNvPr id="4" name="Llamada de flecha a la izquierda 3">
            <a:hlinkClick r:id="rId3" action="ppaction://hlinksldjump"/>
          </p:cNvPr>
          <p:cNvSpPr/>
          <p:nvPr/>
        </p:nvSpPr>
        <p:spPr>
          <a:xfrm>
            <a:off x="10110158" y="5438803"/>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951653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b="-17000"/>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711817" y="1958242"/>
            <a:ext cx="8382000" cy="4144742"/>
          </a:xfrm>
        </p:spPr>
        <p:txBody>
          <a:bodyPr>
            <a:noAutofit/>
          </a:bodyPr>
          <a:lstStyle/>
          <a:p>
            <a:pPr algn="just"/>
            <a:r>
              <a:rPr lang="es-ES" sz="2400" b="1" dirty="0">
                <a:solidFill>
                  <a:schemeClr val="bg1"/>
                </a:solidFill>
              </a:rPr>
              <a:t>El objetivo de esta asignatura es profundizar y ampliar los conocimientos teóricos y prácticos de Física y Química adquiridos en 2º y 3º ESO, que ayuden a los alumnos a entender mejor el desarrollo social, económico y tecnológico del mundo actual</a:t>
            </a:r>
            <a:r>
              <a:rPr lang="es-ES_tradnl" sz="2400" b="1" dirty="0">
                <a:solidFill>
                  <a:schemeClr val="bg1"/>
                </a:solidFill>
              </a:rPr>
              <a:t>.</a:t>
            </a:r>
          </a:p>
          <a:p>
            <a:pPr algn="just"/>
            <a:r>
              <a:rPr lang="es-ES" sz="2400" b="1" dirty="0">
                <a:solidFill>
                  <a:schemeClr val="bg1"/>
                </a:solidFill>
              </a:rPr>
              <a:t>Por otra parte, sería recomendable su elección por parte de aquel alumnado que tenga intención de cursar Bachillerato de Ciencias ya que en dicha materia se imparten conocimientos que son la base de la Física y Química de 1º Bachillerato</a:t>
            </a:r>
            <a:r>
              <a:rPr lang="es-ES_tradnl" sz="2400" b="1" dirty="0">
                <a:solidFill>
                  <a:schemeClr val="bg1"/>
                </a:solidFill>
              </a:rPr>
              <a:t>.</a:t>
            </a:r>
          </a:p>
        </p:txBody>
      </p:sp>
      <p:sp>
        <p:nvSpPr>
          <p:cNvPr id="4" name="Llamada de flecha a la izquierda 3">
            <a:hlinkClick r:id="rId3" action="ppaction://hlinksldjump"/>
          </p:cNvPr>
          <p:cNvSpPr/>
          <p:nvPr/>
        </p:nvSpPr>
        <p:spPr>
          <a:xfrm>
            <a:off x="10558732" y="5766607"/>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pic>
        <p:nvPicPr>
          <p:cNvPr id="6" name="Imagen 5">
            <a:extLst>
              <a:ext uri="{FF2B5EF4-FFF2-40B4-BE49-F238E27FC236}">
                <a16:creationId xmlns:a16="http://schemas.microsoft.com/office/drawing/2014/main" id="{D0DA2AD9-BEBF-4A0A-BE85-040D636CE48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39113" y="510676"/>
            <a:ext cx="6661390" cy="1248379"/>
          </a:xfrm>
          <a:prstGeom prst="rect">
            <a:avLst/>
          </a:prstGeom>
        </p:spPr>
      </p:pic>
    </p:spTree>
    <p:extLst>
      <p:ext uri="{BB962C8B-B14F-4D97-AF65-F5344CB8AC3E}">
        <p14:creationId xmlns:p14="http://schemas.microsoft.com/office/powerpoint/2010/main" val="1055075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680496"/>
            <a:ext cx="6815669" cy="557744"/>
          </a:xfrm>
        </p:spPr>
        <p:txBody>
          <a:bodyPr>
            <a:normAutofit fontScale="90000"/>
          </a:bodyPr>
          <a:lstStyle/>
          <a:p>
            <a:r>
              <a:rPr lang="es-ES_tradnl" sz="2400" b="1" dirty="0"/>
              <a:t>BIOLOGÍA Y GEOLOGÍA </a:t>
            </a:r>
            <a:r>
              <a:rPr lang="mr-IN" sz="2400" b="1" dirty="0"/>
              <a:t>–</a:t>
            </a:r>
            <a:r>
              <a:rPr lang="es-ES_tradnl" sz="2400" b="1" dirty="0"/>
              <a:t> 4º ESO</a:t>
            </a:r>
          </a:p>
        </p:txBody>
      </p:sp>
      <p:sp>
        <p:nvSpPr>
          <p:cNvPr id="3" name="Subtítulo 2"/>
          <p:cNvSpPr>
            <a:spLocks noGrp="1"/>
          </p:cNvSpPr>
          <p:nvPr>
            <p:ph type="subTitle" idx="1"/>
          </p:nvPr>
        </p:nvSpPr>
        <p:spPr>
          <a:xfrm>
            <a:off x="1162050" y="1417858"/>
            <a:ext cx="9829800" cy="4201892"/>
          </a:xfrm>
        </p:spPr>
        <p:txBody>
          <a:bodyPr>
            <a:noAutofit/>
          </a:bodyPr>
          <a:lstStyle/>
          <a:p>
            <a:pPr algn="just"/>
            <a:r>
              <a:rPr lang="es-ES_tradnl" sz="2400" b="1" dirty="0">
                <a:solidFill>
                  <a:srgbClr val="C00000"/>
                </a:solidFill>
              </a:rPr>
              <a:t>La asignatura se desarrolla en torno a tres grandes teorías científicas, que se estudian en profundidad por primera vez en la etapa. En primer lugar, abordamos la Tectónica de Placas, que constituye el núcleo de la Geología moderna; a continuación, nos introducimos en la Genética, tanto a nivel molecular como en la más tradicional Genética Mendeliana; por último, nos centramos en la Ecología y sus diversas aspectos de interés, prestando especial atención a los impactos que la actividad humana genera en la Biosfera. En su conjunto la asignatura constituye la mayor actualización de los conocimientos científicos en estas áreas de toda la ESO. </a:t>
            </a:r>
          </a:p>
        </p:txBody>
      </p:sp>
      <p:sp>
        <p:nvSpPr>
          <p:cNvPr id="4" name="Llamada de flecha a la izquierda 3">
            <a:hlinkClick r:id="rId3" action="ppaction://hlinksldjump"/>
          </p:cNvPr>
          <p:cNvSpPr/>
          <p:nvPr/>
        </p:nvSpPr>
        <p:spPr>
          <a:xfrm>
            <a:off x="10558732" y="5766607"/>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1578072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680496"/>
            <a:ext cx="6815669" cy="557744"/>
          </a:xfrm>
        </p:spPr>
        <p:txBody>
          <a:bodyPr>
            <a:normAutofit fontScale="90000"/>
          </a:bodyPr>
          <a:lstStyle/>
          <a:p>
            <a:r>
              <a:rPr lang="es-ES_tradnl" sz="2400" b="1" dirty="0"/>
              <a:t>LATÍN  </a:t>
            </a:r>
            <a:r>
              <a:rPr lang="mr-IN" sz="2400" b="1" dirty="0"/>
              <a:t>–</a:t>
            </a:r>
            <a:r>
              <a:rPr lang="es-ES_tradnl" sz="2400" b="1" dirty="0"/>
              <a:t> 4º ESO</a:t>
            </a:r>
          </a:p>
        </p:txBody>
      </p:sp>
      <p:sp>
        <p:nvSpPr>
          <p:cNvPr id="3" name="Subtítulo 2"/>
          <p:cNvSpPr>
            <a:spLocks noGrp="1"/>
          </p:cNvSpPr>
          <p:nvPr>
            <p:ph type="subTitle" idx="1"/>
          </p:nvPr>
        </p:nvSpPr>
        <p:spPr>
          <a:xfrm>
            <a:off x="1162050" y="1417858"/>
            <a:ext cx="9829800" cy="4201892"/>
          </a:xfrm>
        </p:spPr>
        <p:txBody>
          <a:bodyPr>
            <a:noAutofit/>
          </a:bodyPr>
          <a:lstStyle/>
          <a:p>
            <a:pPr algn="just"/>
            <a:r>
              <a:rPr lang="es-ES_tradnl" sz="2400" b="1" dirty="0">
                <a:solidFill>
                  <a:schemeClr val="bg1"/>
                </a:solidFill>
              </a:rPr>
              <a:t>La Enseñanza Secundaria tiene como misión poner en contacto a los alumnos con los principales campos del saber, de la ciencia y de la actividad humana. El Mundo Clásico es el origen de nuestra cultura en la mayor parte de sus manifestaciones, conocer su cultura favorece el acercamiento del alumno al mundo actual. </a:t>
            </a:r>
          </a:p>
          <a:p>
            <a:pPr algn="just"/>
            <a:r>
              <a:rPr lang="es-ES_tradnl" sz="2400" b="1" dirty="0">
                <a:solidFill>
                  <a:schemeClr val="bg1"/>
                </a:solidFill>
              </a:rPr>
              <a:t>Además las lenguas clásicas facilitan el conocimiento de todas las lenguas modernas así como del léxico científico y técnico. El latín pone en contacto al alumno con su propia lengua y su propia cultura.</a:t>
            </a:r>
          </a:p>
        </p:txBody>
      </p:sp>
      <p:sp>
        <p:nvSpPr>
          <p:cNvPr id="4" name="Llamada de flecha a la izquierda 3">
            <a:hlinkClick r:id="rId3" action="ppaction://hlinksldjump"/>
          </p:cNvPr>
          <p:cNvSpPr/>
          <p:nvPr/>
        </p:nvSpPr>
        <p:spPr>
          <a:xfrm>
            <a:off x="10558732" y="5766607"/>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166497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375696"/>
            <a:ext cx="6815669" cy="557744"/>
          </a:xfrm>
        </p:spPr>
        <p:txBody>
          <a:bodyPr>
            <a:normAutofit fontScale="90000"/>
          </a:bodyPr>
          <a:lstStyle/>
          <a:p>
            <a:r>
              <a:rPr lang="es-ES_tradnl" sz="2400" b="1" dirty="0"/>
              <a:t>ECONOMÍA  </a:t>
            </a:r>
            <a:r>
              <a:rPr lang="mr-IN" sz="2400" b="1" dirty="0"/>
              <a:t>–</a:t>
            </a:r>
            <a:r>
              <a:rPr lang="es-ES" sz="2400" b="1" dirty="0"/>
              <a:t> </a:t>
            </a:r>
            <a:r>
              <a:rPr lang="es-ES_tradnl" sz="2400" b="1" dirty="0"/>
              <a:t> 4º ESO</a:t>
            </a:r>
          </a:p>
        </p:txBody>
      </p:sp>
      <p:sp>
        <p:nvSpPr>
          <p:cNvPr id="3" name="Subtítulo 2"/>
          <p:cNvSpPr>
            <a:spLocks noGrp="1"/>
          </p:cNvSpPr>
          <p:nvPr>
            <p:ph type="subTitle" idx="1"/>
          </p:nvPr>
        </p:nvSpPr>
        <p:spPr>
          <a:xfrm>
            <a:off x="190500" y="990599"/>
            <a:ext cx="11782964" cy="5699337"/>
          </a:xfrm>
        </p:spPr>
        <p:txBody>
          <a:bodyPr>
            <a:noAutofit/>
          </a:bodyPr>
          <a:lstStyle/>
          <a:p>
            <a:pPr algn="l"/>
            <a:r>
              <a:rPr lang="es-ES_tradnl" sz="2200" b="1" dirty="0">
                <a:solidFill>
                  <a:srgbClr val="FF0000"/>
                </a:solidFill>
              </a:rPr>
              <a:t>El primer bloque es un acercamiento a la economía como ciencia y su impacto en la vida de las personas con especial énfasis en los conceptos de escasez, la necesidad de elegir, el coste de oportunidad y las relaciones económicas básicas. El segundo bloque nos introduce diferentes aspectos técnicos, financieros y legales de la empresa. El tercer bloque acerca al alumno a conceptos e instrumentos económicos básicos aplicables a la vida cotidiana, que le facilitaran su vida como persona responsable, permitiéndole identificar conceptos como contratos financieros, tarjetas de crédito y débito, planificación de su futuro financiero, gestión de presupuestos y otros. El cuarto bloque nos permite introducirnos en el complejo mundo del papel del Estado moderno en la economía, a través del presupuesto, ingresos públicos, gastos públicos y su relación con el nivel de actividad de la economía, de gran actualidad en estos momentos. Con el quinto bloque, Economía y tipos de interés, inflación y desempleo, se pretende introducir  los conceptos relacionados con el dinero, la inflación, el desempleo, y los posibles mecanismos y políticas para ser controladas estas variables. También se introduce al alumno en las relaciones internacionales con el bloque seis.</a:t>
            </a:r>
          </a:p>
        </p:txBody>
      </p:sp>
      <p:sp>
        <p:nvSpPr>
          <p:cNvPr id="4" name="Llamada de flecha a la izquierda 3">
            <a:hlinkClick r:id="rId3" action="ppaction://hlinksldjump"/>
          </p:cNvPr>
          <p:cNvSpPr/>
          <p:nvPr/>
        </p:nvSpPr>
        <p:spPr>
          <a:xfrm>
            <a:off x="10558732" y="5766607"/>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853900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92398" y="375696"/>
            <a:ext cx="6815669" cy="557744"/>
          </a:xfrm>
        </p:spPr>
        <p:txBody>
          <a:bodyPr>
            <a:normAutofit fontScale="90000"/>
          </a:bodyPr>
          <a:lstStyle/>
          <a:p>
            <a:r>
              <a:rPr lang="es-ES_tradnl" sz="2400" b="1" dirty="0"/>
              <a:t>TECNOLOGÍA  </a:t>
            </a:r>
            <a:r>
              <a:rPr lang="mr-IN" sz="2400" b="1" dirty="0"/>
              <a:t>–</a:t>
            </a:r>
            <a:r>
              <a:rPr lang="es-ES" sz="2400" b="1" dirty="0"/>
              <a:t> </a:t>
            </a:r>
            <a:r>
              <a:rPr lang="es-ES_tradnl" sz="2400" b="1" dirty="0"/>
              <a:t> 4º ESO</a:t>
            </a:r>
          </a:p>
        </p:txBody>
      </p:sp>
      <p:sp>
        <p:nvSpPr>
          <p:cNvPr id="3" name="Subtítulo 2"/>
          <p:cNvSpPr>
            <a:spLocks noGrp="1"/>
          </p:cNvSpPr>
          <p:nvPr>
            <p:ph type="subTitle" idx="1"/>
          </p:nvPr>
        </p:nvSpPr>
        <p:spPr>
          <a:xfrm>
            <a:off x="190500" y="990599"/>
            <a:ext cx="11782964" cy="5699337"/>
          </a:xfrm>
        </p:spPr>
        <p:txBody>
          <a:bodyPr>
            <a:noAutofit/>
          </a:bodyPr>
          <a:lstStyle/>
          <a:p>
            <a:pPr algn="l">
              <a:spcBef>
                <a:spcPts val="0"/>
              </a:spcBef>
            </a:pPr>
            <a:r>
              <a:rPr lang="es-ES_tradnl" sz="2400" b="1" dirty="0">
                <a:solidFill>
                  <a:schemeClr val="bg1"/>
                </a:solidFill>
              </a:rPr>
              <a:t>Explica contenidos tecnológicos relacionados con la industria, por lo que resulta interesante para las siguientes vías formativas: </a:t>
            </a:r>
          </a:p>
          <a:p>
            <a:pPr marL="342900" lvl="0" indent="-342900" algn="l">
              <a:spcBef>
                <a:spcPts val="0"/>
              </a:spcBef>
              <a:buFont typeface="Wingdings" charset="2"/>
              <a:buChar char="ü"/>
            </a:pPr>
            <a:r>
              <a:rPr lang="es-ES_tradnl" sz="2400" b="1" dirty="0">
                <a:solidFill>
                  <a:schemeClr val="bg1"/>
                </a:solidFill>
              </a:rPr>
              <a:t>Bachillerato de Ciencias y Tecnología, adecuado para la realización de grados de Ingeniería, Físicas, Matemáticas… así como la realización de Ciclos Formativos de Grado Superior. </a:t>
            </a:r>
          </a:p>
          <a:p>
            <a:pPr marL="342900" lvl="0" indent="-342900" algn="l">
              <a:spcBef>
                <a:spcPts val="0"/>
              </a:spcBef>
              <a:buFont typeface="Wingdings" charset="2"/>
              <a:buChar char="ü"/>
            </a:pPr>
            <a:r>
              <a:rPr lang="es-ES_tradnl" sz="2400" b="1" dirty="0">
                <a:solidFill>
                  <a:schemeClr val="bg1"/>
                </a:solidFill>
              </a:rPr>
              <a:t>Ciclos Formativos de Grado Medio orientados a la electricidad, electrónica, automoción… </a:t>
            </a:r>
          </a:p>
          <a:p>
            <a:pPr marL="342900" lvl="0" indent="-342900" algn="l">
              <a:spcBef>
                <a:spcPts val="0"/>
              </a:spcBef>
              <a:buFont typeface="Wingdings" charset="2"/>
              <a:buChar char="ü"/>
            </a:pPr>
            <a:r>
              <a:rPr lang="es-ES_tradnl" sz="2400" b="1" dirty="0">
                <a:solidFill>
                  <a:schemeClr val="bg1"/>
                </a:solidFill>
              </a:rPr>
              <a:t>Incorporación al mundo laboral en las profesiones señaladas anteriormente. </a:t>
            </a:r>
          </a:p>
          <a:p>
            <a:pPr algn="l">
              <a:spcBef>
                <a:spcPts val="0"/>
              </a:spcBef>
            </a:pPr>
            <a:r>
              <a:rPr lang="es-ES_tradnl" sz="2400" b="1" dirty="0">
                <a:solidFill>
                  <a:schemeClr val="bg1"/>
                </a:solidFill>
              </a:rPr>
              <a:t>METODOLOGÍA Y TEMPORALIZACIÓN: En el primer trimestre se construirá un coche teledirigido y se realizará el diseño, la simulación y el análisis de circuitos analógicos básicos; también se realizarán sencillas aplicaciones para Android. En el segundo se realizará el diseño, la simulación y el análisis de circuitos digitales y circuitos neumáticos sencillos. En el tercero se montarán automatismos sencillos y se desarrollará un programa para controlar un sistema automático o un robot y su funcionamiento de forma autónoma.</a:t>
            </a:r>
            <a:endParaRPr lang="es-ES_tradnl" sz="2200" b="1" dirty="0">
              <a:solidFill>
                <a:schemeClr val="bg1"/>
              </a:solidFill>
            </a:endParaRPr>
          </a:p>
        </p:txBody>
      </p:sp>
      <p:sp>
        <p:nvSpPr>
          <p:cNvPr id="4" name="Llamada de flecha a la izquierda 3">
            <a:hlinkClick r:id="rId3" action="ppaction://hlinksldjump"/>
          </p:cNvPr>
          <p:cNvSpPr/>
          <p:nvPr/>
        </p:nvSpPr>
        <p:spPr>
          <a:xfrm>
            <a:off x="10558732" y="5766607"/>
            <a:ext cx="1414732" cy="923330"/>
          </a:xfrm>
          <a:prstGeom prst="leftArrowCallout">
            <a:avLst/>
          </a:prstGeom>
          <a:scene3d>
            <a:camera prst="perspectiveContrastingRightFacing"/>
            <a:lightRig rig="threePt" dir="t"/>
          </a:scene3d>
        </p:spPr>
        <p:style>
          <a:lnRef idx="3">
            <a:schemeClr val="lt1"/>
          </a:lnRef>
          <a:fillRef idx="1">
            <a:schemeClr val="accent2"/>
          </a:fillRef>
          <a:effectRef idx="1">
            <a:schemeClr val="accent2"/>
          </a:effectRef>
          <a:fontRef idx="minor">
            <a:schemeClr val="lt1"/>
          </a:fontRef>
        </p:style>
        <p:txBody>
          <a:bodyPr rtlCol="0" anchor="ctr">
            <a:spAutoFit/>
          </a:bodyPr>
          <a:lstStyle/>
          <a:p>
            <a:pPr algn="ctr"/>
            <a:r>
              <a:rPr lang="es-ES_tradnl" b="1" dirty="0"/>
              <a:t>Volver al índice</a:t>
            </a:r>
          </a:p>
        </p:txBody>
      </p:sp>
    </p:spTree>
    <p:extLst>
      <p:ext uri="{BB962C8B-B14F-4D97-AF65-F5344CB8AC3E}">
        <p14:creationId xmlns:p14="http://schemas.microsoft.com/office/powerpoint/2010/main" val="290492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Paquete">
  <a:themeElements>
    <a:clrScheme name="Paquet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3427</TotalTime>
  <Words>2062</Words>
  <Application>Microsoft Office PowerPoint</Application>
  <PresentationFormat>Panorámica</PresentationFormat>
  <Paragraphs>90</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Calibri</vt:lpstr>
      <vt:lpstr>Chalkduster</vt:lpstr>
      <vt:lpstr>Gill Sans MT</vt:lpstr>
      <vt:lpstr>Mangal</vt:lpstr>
      <vt:lpstr>Wingdings</vt:lpstr>
      <vt:lpstr>Paquete</vt:lpstr>
      <vt:lpstr>Presentación de PowerPoint</vt:lpstr>
      <vt:lpstr>MATEMÁTICAS ACADÉMICAS vs. APLICADAS – 4º ESO</vt:lpstr>
      <vt:lpstr>MATEMÁTICAS ACADÉMICAS vs. APLICADAS – 4º ESO</vt:lpstr>
      <vt:lpstr>VALORES ÉTICOS  -  ESO</vt:lpstr>
      <vt:lpstr>Presentación de PowerPoint</vt:lpstr>
      <vt:lpstr>BIOLOGÍA Y GEOLOGÍA – 4º ESO</vt:lpstr>
      <vt:lpstr>LATÍN  – 4º ESO</vt:lpstr>
      <vt:lpstr>ECONOMÍA  –  4º ESO</vt:lpstr>
      <vt:lpstr>TECNOLOGÍA  –  4º ESO</vt:lpstr>
      <vt:lpstr>CIENCIAS APLICADAS A LA ACTIVIDAD PROFESIONAL – 4º ESO</vt:lpstr>
      <vt:lpstr>INICIACIÓN A LA ACTIVIDAD EMPRENDEDORA Y EMPRESARIAL 4º ESO</vt:lpstr>
      <vt:lpstr>FRANCÉS – 3º ESO</vt:lpstr>
      <vt:lpstr>MÚSICA - 4º ESO</vt:lpstr>
      <vt:lpstr>EDUCACIÓN PLÁSTICA – 4º ESO</vt:lpstr>
      <vt:lpstr>CULTURA CLÁSICA – 4º ESO</vt:lpstr>
      <vt:lpstr>ARTES ESCÉNICAS  -  4º ESO</vt:lpstr>
      <vt:lpstr>FILOSOFÍA  –  4º ESO</vt:lpstr>
      <vt:lpstr>CULTURA CIENTÍFICA  –  4º ESO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TÉCNICAS DE LABORATORIO – 3º ESO</dc:title>
  <dc:creator>Miguel Ángel Torio Fernández</dc:creator>
  <cp:lastModifiedBy>Miguel Ángel Torio Fernández</cp:lastModifiedBy>
  <cp:revision>64</cp:revision>
  <cp:lastPrinted>2017-04-23T18:52:34Z</cp:lastPrinted>
  <dcterms:created xsi:type="dcterms:W3CDTF">2017-04-09T16:12:47Z</dcterms:created>
  <dcterms:modified xsi:type="dcterms:W3CDTF">2018-04-20T08:49:54Z</dcterms:modified>
</cp:coreProperties>
</file>